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0" r:id="rId2"/>
    <p:sldId id="301" r:id="rId3"/>
    <p:sldId id="263" r:id="rId4"/>
    <p:sldId id="304" r:id="rId5"/>
    <p:sldId id="264" r:id="rId6"/>
    <p:sldId id="265" r:id="rId7"/>
    <p:sldId id="266" r:id="rId8"/>
    <p:sldId id="296" r:id="rId9"/>
    <p:sldId id="281" r:id="rId10"/>
    <p:sldId id="282" r:id="rId11"/>
    <p:sldId id="283" r:id="rId12"/>
    <p:sldId id="284" r:id="rId13"/>
    <p:sldId id="285" r:id="rId14"/>
    <p:sldId id="286" r:id="rId15"/>
    <p:sldId id="288" r:id="rId16"/>
    <p:sldId id="295" r:id="rId17"/>
    <p:sldId id="272" r:id="rId18"/>
    <p:sldId id="275" r:id="rId19"/>
    <p:sldId id="276" r:id="rId20"/>
    <p:sldId id="278" r:id="rId21"/>
    <p:sldId id="257" r:id="rId22"/>
    <p:sldId id="270" r:id="rId23"/>
    <p:sldId id="280" r:id="rId24"/>
    <p:sldId id="293" r:id="rId25"/>
    <p:sldId id="302" r:id="rId26"/>
    <p:sldId id="30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8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82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F:\My%20Documents\JOK%20current\PAPERS\Ganga%20Cultural%20Flows\Copy%20of%20cross-sctions55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0824037620297468E-2"/>
          <c:y val="5.7812175140967016E-2"/>
          <c:w val="0.89083508311461268"/>
          <c:h val="0.85716639123430727"/>
        </c:manualLayout>
      </c:layout>
      <c:lineChart>
        <c:grouping val="standard"/>
        <c:varyColors val="0"/>
        <c:ser>
          <c:idx val="1"/>
          <c:order val="0"/>
          <c:tx>
            <c:strRef>
              <c:f>'Kachla-DS'!$F$2</c:f>
              <c:strCache>
                <c:ptCount val="1"/>
                <c:pt idx="0">
                  <c:v>ELEVATION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'Kachla-DS'!$E$3:$E$85</c:f>
              <c:numCache>
                <c:formatCode>0</c:formatCode>
                <c:ptCount val="83"/>
                <c:pt idx="0">
                  <c:v>0</c:v>
                </c:pt>
                <c:pt idx="1">
                  <c:v>44</c:v>
                </c:pt>
                <c:pt idx="2">
                  <c:v>104.012</c:v>
                </c:pt>
                <c:pt idx="3">
                  <c:v>135.26399999999998</c:v>
                </c:pt>
                <c:pt idx="4">
                  <c:v>189.37900000000002</c:v>
                </c:pt>
                <c:pt idx="5">
                  <c:v>223.09300000000002</c:v>
                </c:pt>
                <c:pt idx="6">
                  <c:v>253.11799999999999</c:v>
                </c:pt>
                <c:pt idx="7">
                  <c:v>279.99199999999837</c:v>
                </c:pt>
                <c:pt idx="8">
                  <c:v>284.68799999999999</c:v>
                </c:pt>
                <c:pt idx="9">
                  <c:v>307.327</c:v>
                </c:pt>
                <c:pt idx="10">
                  <c:v>332.13599999999963</c:v>
                </c:pt>
                <c:pt idx="11">
                  <c:v>364.01</c:v>
                </c:pt>
                <c:pt idx="12">
                  <c:v>385.68200000000002</c:v>
                </c:pt>
                <c:pt idx="13">
                  <c:v>406.08</c:v>
                </c:pt>
                <c:pt idx="14">
                  <c:v>418.07100000000003</c:v>
                </c:pt>
                <c:pt idx="15">
                  <c:v>441.35399999999993</c:v>
                </c:pt>
                <c:pt idx="16">
                  <c:v>462.178</c:v>
                </c:pt>
                <c:pt idx="17">
                  <c:v>486.66199999999969</c:v>
                </c:pt>
                <c:pt idx="18">
                  <c:v>492.07400000000001</c:v>
                </c:pt>
                <c:pt idx="19">
                  <c:v>501.28199999999862</c:v>
                </c:pt>
                <c:pt idx="20">
                  <c:v>515.529</c:v>
                </c:pt>
                <c:pt idx="21">
                  <c:v>533.17800000000204</c:v>
                </c:pt>
                <c:pt idx="22">
                  <c:v>547.47500000000002</c:v>
                </c:pt>
                <c:pt idx="23">
                  <c:v>548.43699999999797</c:v>
                </c:pt>
                <c:pt idx="24">
                  <c:v>554.47900000000004</c:v>
                </c:pt>
                <c:pt idx="25">
                  <c:v>560.91800000000001</c:v>
                </c:pt>
                <c:pt idx="26">
                  <c:v>566.18600000000004</c:v>
                </c:pt>
                <c:pt idx="27">
                  <c:v>568.68600000000004</c:v>
                </c:pt>
                <c:pt idx="28">
                  <c:v>574.69100000000003</c:v>
                </c:pt>
                <c:pt idx="29">
                  <c:v>580.89099999999996</c:v>
                </c:pt>
                <c:pt idx="30">
                  <c:v>586.95899999999949</c:v>
                </c:pt>
                <c:pt idx="31">
                  <c:v>592.67600000000004</c:v>
                </c:pt>
                <c:pt idx="32">
                  <c:v>598.96099999999797</c:v>
                </c:pt>
                <c:pt idx="33">
                  <c:v>604.26099999999997</c:v>
                </c:pt>
                <c:pt idx="34">
                  <c:v>612.20299999999997</c:v>
                </c:pt>
                <c:pt idx="35">
                  <c:v>617.95099999999798</c:v>
                </c:pt>
                <c:pt idx="36">
                  <c:v>624.11800000000005</c:v>
                </c:pt>
                <c:pt idx="37">
                  <c:v>631.93899999999996</c:v>
                </c:pt>
                <c:pt idx="38">
                  <c:v>635.88900000000001</c:v>
                </c:pt>
                <c:pt idx="39">
                  <c:v>637.46400000000006</c:v>
                </c:pt>
                <c:pt idx="40">
                  <c:v>655.54599999999948</c:v>
                </c:pt>
                <c:pt idx="41">
                  <c:v>660.65199999999948</c:v>
                </c:pt>
                <c:pt idx="42">
                  <c:v>675.23</c:v>
                </c:pt>
                <c:pt idx="43">
                  <c:v>712.28800000000251</c:v>
                </c:pt>
                <c:pt idx="44">
                  <c:v>747.73099999999999</c:v>
                </c:pt>
                <c:pt idx="45">
                  <c:v>764.12599999999998</c:v>
                </c:pt>
                <c:pt idx="46">
                  <c:v>780.745</c:v>
                </c:pt>
                <c:pt idx="47">
                  <c:v>785.66199999999947</c:v>
                </c:pt>
                <c:pt idx="48">
                  <c:v>792.41</c:v>
                </c:pt>
                <c:pt idx="49">
                  <c:v>798.83399999999949</c:v>
                </c:pt>
                <c:pt idx="50">
                  <c:v>806.43399999999997</c:v>
                </c:pt>
                <c:pt idx="51">
                  <c:v>811.60799999999949</c:v>
                </c:pt>
                <c:pt idx="52">
                  <c:v>819.00699999999949</c:v>
                </c:pt>
                <c:pt idx="53">
                  <c:v>823.58699999999999</c:v>
                </c:pt>
                <c:pt idx="54">
                  <c:v>828.77400000000216</c:v>
                </c:pt>
                <c:pt idx="55">
                  <c:v>833.70600000000002</c:v>
                </c:pt>
                <c:pt idx="56">
                  <c:v>836.65599999999949</c:v>
                </c:pt>
                <c:pt idx="57">
                  <c:v>842.95499999999947</c:v>
                </c:pt>
                <c:pt idx="58">
                  <c:v>848.255</c:v>
                </c:pt>
                <c:pt idx="59">
                  <c:v>850.27400000000216</c:v>
                </c:pt>
                <c:pt idx="60">
                  <c:v>864.82899999999938</c:v>
                </c:pt>
                <c:pt idx="61">
                  <c:v>885.93999999999949</c:v>
                </c:pt>
                <c:pt idx="62">
                  <c:v>897.85599999999772</c:v>
                </c:pt>
                <c:pt idx="63">
                  <c:v>911.19799999999998</c:v>
                </c:pt>
                <c:pt idx="64">
                  <c:v>935.68400000000054</c:v>
                </c:pt>
                <c:pt idx="65">
                  <c:v>955.31999999999948</c:v>
                </c:pt>
                <c:pt idx="66">
                  <c:v>975.58699999999999</c:v>
                </c:pt>
                <c:pt idx="67">
                  <c:v>989.57600000000002</c:v>
                </c:pt>
                <c:pt idx="68">
                  <c:v>993.10299999999938</c:v>
                </c:pt>
                <c:pt idx="69">
                  <c:v>1006.853</c:v>
                </c:pt>
                <c:pt idx="70">
                  <c:v>1035.7160000000001</c:v>
                </c:pt>
                <c:pt idx="71">
                  <c:v>1049.6729999999998</c:v>
                </c:pt>
                <c:pt idx="72">
                  <c:v>1066.1369999999999</c:v>
                </c:pt>
                <c:pt idx="73">
                  <c:v>1086.1389999999999</c:v>
                </c:pt>
                <c:pt idx="74">
                  <c:v>1108.8599999999999</c:v>
                </c:pt>
                <c:pt idx="75">
                  <c:v>1127.1819999999998</c:v>
                </c:pt>
                <c:pt idx="76">
                  <c:v>1142.617</c:v>
                </c:pt>
                <c:pt idx="77">
                  <c:v>1161.4829999999999</c:v>
                </c:pt>
                <c:pt idx="78">
                  <c:v>1207.375</c:v>
                </c:pt>
                <c:pt idx="79">
                  <c:v>1233.6589999999999</c:v>
                </c:pt>
                <c:pt idx="80">
                  <c:v>1247.78</c:v>
                </c:pt>
                <c:pt idx="81">
                  <c:v>1274.32</c:v>
                </c:pt>
                <c:pt idx="82">
                  <c:v>1296.277</c:v>
                </c:pt>
              </c:numCache>
            </c:numRef>
          </c:cat>
          <c:val>
            <c:numRef>
              <c:f>'Kachla-DS'!$F$3:$F$85</c:f>
              <c:numCache>
                <c:formatCode>General</c:formatCode>
                <c:ptCount val="83"/>
                <c:pt idx="0">
                  <c:v>162.56100000000001</c:v>
                </c:pt>
                <c:pt idx="1">
                  <c:v>162.53100000000001</c:v>
                </c:pt>
                <c:pt idx="2">
                  <c:v>162.63999999999999</c:v>
                </c:pt>
                <c:pt idx="3">
                  <c:v>162.37100000000001</c:v>
                </c:pt>
                <c:pt idx="4">
                  <c:v>162.43200000000004</c:v>
                </c:pt>
                <c:pt idx="5">
                  <c:v>162.66299999999998</c:v>
                </c:pt>
                <c:pt idx="6">
                  <c:v>162.404</c:v>
                </c:pt>
                <c:pt idx="7">
                  <c:v>162.92800000000048</c:v>
                </c:pt>
                <c:pt idx="8">
                  <c:v>161.893</c:v>
                </c:pt>
                <c:pt idx="9">
                  <c:v>162.43200000000004</c:v>
                </c:pt>
                <c:pt idx="10">
                  <c:v>162.49200000000027</c:v>
                </c:pt>
                <c:pt idx="11">
                  <c:v>162.64699999999999</c:v>
                </c:pt>
                <c:pt idx="12">
                  <c:v>162.20999999999998</c:v>
                </c:pt>
                <c:pt idx="13">
                  <c:v>162.291</c:v>
                </c:pt>
                <c:pt idx="14">
                  <c:v>162.21799999999999</c:v>
                </c:pt>
                <c:pt idx="15">
                  <c:v>162.55000000000001</c:v>
                </c:pt>
                <c:pt idx="16">
                  <c:v>162.56700000000001</c:v>
                </c:pt>
                <c:pt idx="17">
                  <c:v>162.35300000000001</c:v>
                </c:pt>
                <c:pt idx="18">
                  <c:v>162.12800000000001</c:v>
                </c:pt>
                <c:pt idx="19">
                  <c:v>161.05000000000001</c:v>
                </c:pt>
                <c:pt idx="20">
                  <c:v>160.41499999999999</c:v>
                </c:pt>
                <c:pt idx="21">
                  <c:v>160.221</c:v>
                </c:pt>
                <c:pt idx="22">
                  <c:v>159.94999999999999</c:v>
                </c:pt>
                <c:pt idx="23">
                  <c:v>159.85200000000057</c:v>
                </c:pt>
                <c:pt idx="24">
                  <c:v>159.69399999999999</c:v>
                </c:pt>
                <c:pt idx="25">
                  <c:v>159.672</c:v>
                </c:pt>
                <c:pt idx="26">
                  <c:v>159.65100000000001</c:v>
                </c:pt>
                <c:pt idx="27">
                  <c:v>159.62100000000001</c:v>
                </c:pt>
                <c:pt idx="28">
                  <c:v>159.60899999999998</c:v>
                </c:pt>
                <c:pt idx="29">
                  <c:v>159.58500000000001</c:v>
                </c:pt>
                <c:pt idx="30">
                  <c:v>159.54299999999998</c:v>
                </c:pt>
                <c:pt idx="31">
                  <c:v>159.54499999999999</c:v>
                </c:pt>
                <c:pt idx="32">
                  <c:v>159.547</c:v>
                </c:pt>
                <c:pt idx="33">
                  <c:v>159.54899999999998</c:v>
                </c:pt>
                <c:pt idx="34">
                  <c:v>159.52500000000001</c:v>
                </c:pt>
                <c:pt idx="35">
                  <c:v>158.50900000000001</c:v>
                </c:pt>
                <c:pt idx="36">
                  <c:v>158.768</c:v>
                </c:pt>
                <c:pt idx="37">
                  <c:v>159.102</c:v>
                </c:pt>
                <c:pt idx="38">
                  <c:v>159.85400000000001</c:v>
                </c:pt>
                <c:pt idx="39">
                  <c:v>160.91899999999998</c:v>
                </c:pt>
                <c:pt idx="40">
                  <c:v>160.87</c:v>
                </c:pt>
                <c:pt idx="41">
                  <c:v>160.32900000000001</c:v>
                </c:pt>
                <c:pt idx="42">
                  <c:v>160.31900000000002</c:v>
                </c:pt>
                <c:pt idx="43">
                  <c:v>160.923</c:v>
                </c:pt>
                <c:pt idx="44">
                  <c:v>160.548</c:v>
                </c:pt>
                <c:pt idx="45">
                  <c:v>160.32000000000048</c:v>
                </c:pt>
                <c:pt idx="46">
                  <c:v>160.04</c:v>
                </c:pt>
                <c:pt idx="47">
                  <c:v>159.85400000000001</c:v>
                </c:pt>
                <c:pt idx="48">
                  <c:v>159.572</c:v>
                </c:pt>
                <c:pt idx="49">
                  <c:v>159.566</c:v>
                </c:pt>
                <c:pt idx="50">
                  <c:v>159.559</c:v>
                </c:pt>
                <c:pt idx="51">
                  <c:v>159.55200000000048</c:v>
                </c:pt>
                <c:pt idx="52">
                  <c:v>159.54499999999999</c:v>
                </c:pt>
                <c:pt idx="53">
                  <c:v>159.54</c:v>
                </c:pt>
                <c:pt idx="54">
                  <c:v>159.548</c:v>
                </c:pt>
                <c:pt idx="55">
                  <c:v>159.59</c:v>
                </c:pt>
                <c:pt idx="56">
                  <c:v>159.69</c:v>
                </c:pt>
                <c:pt idx="57">
                  <c:v>159.72</c:v>
                </c:pt>
                <c:pt idx="58">
                  <c:v>159.80000000000001</c:v>
                </c:pt>
                <c:pt idx="59">
                  <c:v>159.85400000000001</c:v>
                </c:pt>
                <c:pt idx="60">
                  <c:v>160.31399999999999</c:v>
                </c:pt>
                <c:pt idx="61">
                  <c:v>161.26</c:v>
                </c:pt>
                <c:pt idx="62">
                  <c:v>161.696</c:v>
                </c:pt>
                <c:pt idx="63">
                  <c:v>161.59</c:v>
                </c:pt>
                <c:pt idx="64">
                  <c:v>161.82900000000001</c:v>
                </c:pt>
                <c:pt idx="65">
                  <c:v>161.18300000000002</c:v>
                </c:pt>
                <c:pt idx="66">
                  <c:v>161.10599999999999</c:v>
                </c:pt>
                <c:pt idx="67">
                  <c:v>161.24499999999998</c:v>
                </c:pt>
                <c:pt idx="68">
                  <c:v>162.90300000000002</c:v>
                </c:pt>
                <c:pt idx="69">
                  <c:v>163.07899999999998</c:v>
                </c:pt>
                <c:pt idx="70">
                  <c:v>162.74399999999972</c:v>
                </c:pt>
                <c:pt idx="71">
                  <c:v>162.678</c:v>
                </c:pt>
                <c:pt idx="72">
                  <c:v>162.59</c:v>
                </c:pt>
                <c:pt idx="73">
                  <c:v>162.596</c:v>
                </c:pt>
                <c:pt idx="74">
                  <c:v>162.554</c:v>
                </c:pt>
                <c:pt idx="75">
                  <c:v>162.62900000000002</c:v>
                </c:pt>
                <c:pt idx="76">
                  <c:v>162.24599999999998</c:v>
                </c:pt>
                <c:pt idx="77">
                  <c:v>162.39400000000001</c:v>
                </c:pt>
                <c:pt idx="78">
                  <c:v>162.81200000000001</c:v>
                </c:pt>
                <c:pt idx="79">
                  <c:v>161.84200000000001</c:v>
                </c:pt>
                <c:pt idx="80">
                  <c:v>162.786</c:v>
                </c:pt>
                <c:pt idx="81">
                  <c:v>162.59900000000002</c:v>
                </c:pt>
                <c:pt idx="82">
                  <c:v>162.62100000000001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'Kachla-DS'!$I$2</c:f>
              <c:strCache>
                <c:ptCount val="1"/>
                <c:pt idx="0">
                  <c:v>January, maintenance year</c:v>
                </c:pt>
              </c:strCache>
            </c:strRef>
          </c:tx>
          <c:spPr>
            <a:ln>
              <a:solidFill>
                <a:srgbClr val="2616F6"/>
              </a:solidFill>
            </a:ln>
          </c:spPr>
          <c:marker>
            <c:symbol val="none"/>
          </c:marker>
          <c:cat>
            <c:numRef>
              <c:f>'Kachla-DS'!$E$3:$E$85</c:f>
              <c:numCache>
                <c:formatCode>0</c:formatCode>
                <c:ptCount val="83"/>
                <c:pt idx="0">
                  <c:v>0</c:v>
                </c:pt>
                <c:pt idx="1">
                  <c:v>44</c:v>
                </c:pt>
                <c:pt idx="2">
                  <c:v>104.012</c:v>
                </c:pt>
                <c:pt idx="3">
                  <c:v>135.26399999999998</c:v>
                </c:pt>
                <c:pt idx="4">
                  <c:v>189.37900000000002</c:v>
                </c:pt>
                <c:pt idx="5">
                  <c:v>223.09300000000002</c:v>
                </c:pt>
                <c:pt idx="6">
                  <c:v>253.11799999999999</c:v>
                </c:pt>
                <c:pt idx="7">
                  <c:v>279.99199999999837</c:v>
                </c:pt>
                <c:pt idx="8">
                  <c:v>284.68799999999999</c:v>
                </c:pt>
                <c:pt idx="9">
                  <c:v>307.327</c:v>
                </c:pt>
                <c:pt idx="10">
                  <c:v>332.13599999999963</c:v>
                </c:pt>
                <c:pt idx="11">
                  <c:v>364.01</c:v>
                </c:pt>
                <c:pt idx="12">
                  <c:v>385.68200000000002</c:v>
                </c:pt>
                <c:pt idx="13">
                  <c:v>406.08</c:v>
                </c:pt>
                <c:pt idx="14">
                  <c:v>418.07100000000003</c:v>
                </c:pt>
                <c:pt idx="15">
                  <c:v>441.35399999999993</c:v>
                </c:pt>
                <c:pt idx="16">
                  <c:v>462.178</c:v>
                </c:pt>
                <c:pt idx="17">
                  <c:v>486.66199999999969</c:v>
                </c:pt>
                <c:pt idx="18">
                  <c:v>492.07400000000001</c:v>
                </c:pt>
                <c:pt idx="19">
                  <c:v>501.28199999999862</c:v>
                </c:pt>
                <c:pt idx="20">
                  <c:v>515.529</c:v>
                </c:pt>
                <c:pt idx="21">
                  <c:v>533.17800000000204</c:v>
                </c:pt>
                <c:pt idx="22">
                  <c:v>547.47500000000002</c:v>
                </c:pt>
                <c:pt idx="23">
                  <c:v>548.43699999999797</c:v>
                </c:pt>
                <c:pt idx="24">
                  <c:v>554.47900000000004</c:v>
                </c:pt>
                <c:pt idx="25">
                  <c:v>560.91800000000001</c:v>
                </c:pt>
                <c:pt idx="26">
                  <c:v>566.18600000000004</c:v>
                </c:pt>
                <c:pt idx="27">
                  <c:v>568.68600000000004</c:v>
                </c:pt>
                <c:pt idx="28">
                  <c:v>574.69100000000003</c:v>
                </c:pt>
                <c:pt idx="29">
                  <c:v>580.89099999999996</c:v>
                </c:pt>
                <c:pt idx="30">
                  <c:v>586.95899999999949</c:v>
                </c:pt>
                <c:pt idx="31">
                  <c:v>592.67600000000004</c:v>
                </c:pt>
                <c:pt idx="32">
                  <c:v>598.96099999999797</c:v>
                </c:pt>
                <c:pt idx="33">
                  <c:v>604.26099999999997</c:v>
                </c:pt>
                <c:pt idx="34">
                  <c:v>612.20299999999997</c:v>
                </c:pt>
                <c:pt idx="35">
                  <c:v>617.95099999999798</c:v>
                </c:pt>
                <c:pt idx="36">
                  <c:v>624.11800000000005</c:v>
                </c:pt>
                <c:pt idx="37">
                  <c:v>631.93899999999996</c:v>
                </c:pt>
                <c:pt idx="38">
                  <c:v>635.88900000000001</c:v>
                </c:pt>
                <c:pt idx="39">
                  <c:v>637.46400000000006</c:v>
                </c:pt>
                <c:pt idx="40">
                  <c:v>655.54599999999948</c:v>
                </c:pt>
                <c:pt idx="41">
                  <c:v>660.65199999999948</c:v>
                </c:pt>
                <c:pt idx="42">
                  <c:v>675.23</c:v>
                </c:pt>
                <c:pt idx="43">
                  <c:v>712.28800000000251</c:v>
                </c:pt>
                <c:pt idx="44">
                  <c:v>747.73099999999999</c:v>
                </c:pt>
                <c:pt idx="45">
                  <c:v>764.12599999999998</c:v>
                </c:pt>
                <c:pt idx="46">
                  <c:v>780.745</c:v>
                </c:pt>
                <c:pt idx="47">
                  <c:v>785.66199999999947</c:v>
                </c:pt>
                <c:pt idx="48">
                  <c:v>792.41</c:v>
                </c:pt>
                <c:pt idx="49">
                  <c:v>798.83399999999949</c:v>
                </c:pt>
                <c:pt idx="50">
                  <c:v>806.43399999999997</c:v>
                </c:pt>
                <c:pt idx="51">
                  <c:v>811.60799999999949</c:v>
                </c:pt>
                <c:pt idx="52">
                  <c:v>819.00699999999949</c:v>
                </c:pt>
                <c:pt idx="53">
                  <c:v>823.58699999999999</c:v>
                </c:pt>
                <c:pt idx="54">
                  <c:v>828.77400000000216</c:v>
                </c:pt>
                <c:pt idx="55">
                  <c:v>833.70600000000002</c:v>
                </c:pt>
                <c:pt idx="56">
                  <c:v>836.65599999999949</c:v>
                </c:pt>
                <c:pt idx="57">
                  <c:v>842.95499999999947</c:v>
                </c:pt>
                <c:pt idx="58">
                  <c:v>848.255</c:v>
                </c:pt>
                <c:pt idx="59">
                  <c:v>850.27400000000216</c:v>
                </c:pt>
                <c:pt idx="60">
                  <c:v>864.82899999999938</c:v>
                </c:pt>
                <c:pt idx="61">
                  <c:v>885.93999999999949</c:v>
                </c:pt>
                <c:pt idx="62">
                  <c:v>897.85599999999772</c:v>
                </c:pt>
                <c:pt idx="63">
                  <c:v>911.19799999999998</c:v>
                </c:pt>
                <c:pt idx="64">
                  <c:v>935.68400000000054</c:v>
                </c:pt>
                <c:pt idx="65">
                  <c:v>955.31999999999948</c:v>
                </c:pt>
                <c:pt idx="66">
                  <c:v>975.58699999999999</c:v>
                </c:pt>
                <c:pt idx="67">
                  <c:v>989.57600000000002</c:v>
                </c:pt>
                <c:pt idx="68">
                  <c:v>993.10299999999938</c:v>
                </c:pt>
                <c:pt idx="69">
                  <c:v>1006.853</c:v>
                </c:pt>
                <c:pt idx="70">
                  <c:v>1035.7160000000001</c:v>
                </c:pt>
                <c:pt idx="71">
                  <c:v>1049.6729999999998</c:v>
                </c:pt>
                <c:pt idx="72">
                  <c:v>1066.1369999999999</c:v>
                </c:pt>
                <c:pt idx="73">
                  <c:v>1086.1389999999999</c:v>
                </c:pt>
                <c:pt idx="74">
                  <c:v>1108.8599999999999</c:v>
                </c:pt>
                <c:pt idx="75">
                  <c:v>1127.1819999999998</c:v>
                </c:pt>
                <c:pt idx="76">
                  <c:v>1142.617</c:v>
                </c:pt>
                <c:pt idx="77">
                  <c:v>1161.4829999999999</c:v>
                </c:pt>
                <c:pt idx="78">
                  <c:v>1207.375</c:v>
                </c:pt>
                <c:pt idx="79">
                  <c:v>1233.6589999999999</c:v>
                </c:pt>
                <c:pt idx="80">
                  <c:v>1247.78</c:v>
                </c:pt>
                <c:pt idx="81">
                  <c:v>1274.32</c:v>
                </c:pt>
                <c:pt idx="82">
                  <c:v>1296.277</c:v>
                </c:pt>
              </c:numCache>
            </c:numRef>
          </c:cat>
          <c:val>
            <c:numRef>
              <c:f>'Kachla-DS'!$I$3:$I$85</c:f>
              <c:numCache>
                <c:formatCode>General</c:formatCode>
                <c:ptCount val="83"/>
                <c:pt idx="0">
                  <c:v>161</c:v>
                </c:pt>
                <c:pt idx="1">
                  <c:v>161</c:v>
                </c:pt>
                <c:pt idx="2">
                  <c:v>161</c:v>
                </c:pt>
                <c:pt idx="3">
                  <c:v>161</c:v>
                </c:pt>
                <c:pt idx="4">
                  <c:v>161</c:v>
                </c:pt>
                <c:pt idx="5">
                  <c:v>161</c:v>
                </c:pt>
                <c:pt idx="6">
                  <c:v>161</c:v>
                </c:pt>
                <c:pt idx="7">
                  <c:v>161</c:v>
                </c:pt>
                <c:pt idx="8">
                  <c:v>161</c:v>
                </c:pt>
                <c:pt idx="9">
                  <c:v>161</c:v>
                </c:pt>
                <c:pt idx="10">
                  <c:v>161</c:v>
                </c:pt>
                <c:pt idx="11">
                  <c:v>161</c:v>
                </c:pt>
                <c:pt idx="12">
                  <c:v>161</c:v>
                </c:pt>
                <c:pt idx="13">
                  <c:v>161</c:v>
                </c:pt>
                <c:pt idx="14">
                  <c:v>161</c:v>
                </c:pt>
                <c:pt idx="15">
                  <c:v>161</c:v>
                </c:pt>
                <c:pt idx="16">
                  <c:v>161</c:v>
                </c:pt>
                <c:pt idx="17">
                  <c:v>161</c:v>
                </c:pt>
                <c:pt idx="18">
                  <c:v>161</c:v>
                </c:pt>
                <c:pt idx="19">
                  <c:v>161</c:v>
                </c:pt>
                <c:pt idx="20">
                  <c:v>161</c:v>
                </c:pt>
                <c:pt idx="21">
                  <c:v>161</c:v>
                </c:pt>
                <c:pt idx="22">
                  <c:v>161</c:v>
                </c:pt>
                <c:pt idx="23">
                  <c:v>161</c:v>
                </c:pt>
                <c:pt idx="24">
                  <c:v>161</c:v>
                </c:pt>
                <c:pt idx="25">
                  <c:v>161</c:v>
                </c:pt>
                <c:pt idx="26">
                  <c:v>161</c:v>
                </c:pt>
                <c:pt idx="27">
                  <c:v>161</c:v>
                </c:pt>
                <c:pt idx="28">
                  <c:v>161</c:v>
                </c:pt>
                <c:pt idx="29">
                  <c:v>161</c:v>
                </c:pt>
                <c:pt idx="30">
                  <c:v>161</c:v>
                </c:pt>
                <c:pt idx="31">
                  <c:v>161</c:v>
                </c:pt>
                <c:pt idx="32">
                  <c:v>161</c:v>
                </c:pt>
                <c:pt idx="33">
                  <c:v>161</c:v>
                </c:pt>
                <c:pt idx="34">
                  <c:v>161</c:v>
                </c:pt>
                <c:pt idx="35">
                  <c:v>161</c:v>
                </c:pt>
                <c:pt idx="36">
                  <c:v>161</c:v>
                </c:pt>
                <c:pt idx="37">
                  <c:v>161</c:v>
                </c:pt>
                <c:pt idx="38">
                  <c:v>161</c:v>
                </c:pt>
                <c:pt idx="39">
                  <c:v>161</c:v>
                </c:pt>
                <c:pt idx="40">
                  <c:v>161</c:v>
                </c:pt>
                <c:pt idx="41">
                  <c:v>161</c:v>
                </c:pt>
                <c:pt idx="42">
                  <c:v>161</c:v>
                </c:pt>
                <c:pt idx="43">
                  <c:v>161</c:v>
                </c:pt>
                <c:pt idx="44">
                  <c:v>161</c:v>
                </c:pt>
                <c:pt idx="45">
                  <c:v>161</c:v>
                </c:pt>
                <c:pt idx="46">
                  <c:v>161</c:v>
                </c:pt>
                <c:pt idx="47">
                  <c:v>161</c:v>
                </c:pt>
                <c:pt idx="48">
                  <c:v>161</c:v>
                </c:pt>
                <c:pt idx="49">
                  <c:v>161</c:v>
                </c:pt>
                <c:pt idx="50">
                  <c:v>161</c:v>
                </c:pt>
                <c:pt idx="51">
                  <c:v>161</c:v>
                </c:pt>
                <c:pt idx="52">
                  <c:v>161</c:v>
                </c:pt>
                <c:pt idx="53">
                  <c:v>161</c:v>
                </c:pt>
                <c:pt idx="54">
                  <c:v>161</c:v>
                </c:pt>
                <c:pt idx="55">
                  <c:v>161</c:v>
                </c:pt>
                <c:pt idx="56">
                  <c:v>161</c:v>
                </c:pt>
                <c:pt idx="57">
                  <c:v>161</c:v>
                </c:pt>
                <c:pt idx="58">
                  <c:v>161</c:v>
                </c:pt>
                <c:pt idx="59">
                  <c:v>161</c:v>
                </c:pt>
                <c:pt idx="60">
                  <c:v>161</c:v>
                </c:pt>
                <c:pt idx="61">
                  <c:v>161</c:v>
                </c:pt>
                <c:pt idx="62">
                  <c:v>161</c:v>
                </c:pt>
                <c:pt idx="63">
                  <c:v>161</c:v>
                </c:pt>
                <c:pt idx="64">
                  <c:v>161</c:v>
                </c:pt>
                <c:pt idx="65">
                  <c:v>161</c:v>
                </c:pt>
                <c:pt idx="66">
                  <c:v>161</c:v>
                </c:pt>
                <c:pt idx="67">
                  <c:v>161</c:v>
                </c:pt>
                <c:pt idx="68">
                  <c:v>161</c:v>
                </c:pt>
                <c:pt idx="69">
                  <c:v>161</c:v>
                </c:pt>
                <c:pt idx="70">
                  <c:v>161</c:v>
                </c:pt>
                <c:pt idx="71">
                  <c:v>161</c:v>
                </c:pt>
                <c:pt idx="72">
                  <c:v>161</c:v>
                </c:pt>
                <c:pt idx="73">
                  <c:v>161</c:v>
                </c:pt>
                <c:pt idx="74">
                  <c:v>161</c:v>
                </c:pt>
                <c:pt idx="75">
                  <c:v>161</c:v>
                </c:pt>
                <c:pt idx="76">
                  <c:v>161</c:v>
                </c:pt>
                <c:pt idx="77">
                  <c:v>161</c:v>
                </c:pt>
                <c:pt idx="78">
                  <c:v>161</c:v>
                </c:pt>
                <c:pt idx="79">
                  <c:v>161</c:v>
                </c:pt>
                <c:pt idx="80">
                  <c:v>161</c:v>
                </c:pt>
                <c:pt idx="81">
                  <c:v>161</c:v>
                </c:pt>
                <c:pt idx="82">
                  <c:v>161</c:v>
                </c:pt>
              </c:numCache>
            </c:numRef>
          </c:val>
          <c:smooth val="0"/>
        </c:ser>
        <c:ser>
          <c:idx val="5"/>
          <c:order val="2"/>
          <c:tx>
            <c:strRef>
              <c:f>'Kachla-DS'!$J$2</c:f>
              <c:strCache>
                <c:ptCount val="1"/>
                <c:pt idx="0">
                  <c:v>January, drought year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'Kachla-DS'!$E$3:$E$85</c:f>
              <c:numCache>
                <c:formatCode>0</c:formatCode>
                <c:ptCount val="83"/>
                <c:pt idx="0">
                  <c:v>0</c:v>
                </c:pt>
                <c:pt idx="1">
                  <c:v>44</c:v>
                </c:pt>
                <c:pt idx="2">
                  <c:v>104.012</c:v>
                </c:pt>
                <c:pt idx="3">
                  <c:v>135.26399999999998</c:v>
                </c:pt>
                <c:pt idx="4">
                  <c:v>189.37900000000002</c:v>
                </c:pt>
                <c:pt idx="5">
                  <c:v>223.09300000000002</c:v>
                </c:pt>
                <c:pt idx="6">
                  <c:v>253.11799999999999</c:v>
                </c:pt>
                <c:pt idx="7">
                  <c:v>279.99199999999837</c:v>
                </c:pt>
                <c:pt idx="8">
                  <c:v>284.68799999999999</c:v>
                </c:pt>
                <c:pt idx="9">
                  <c:v>307.327</c:v>
                </c:pt>
                <c:pt idx="10">
                  <c:v>332.13599999999963</c:v>
                </c:pt>
                <c:pt idx="11">
                  <c:v>364.01</c:v>
                </c:pt>
                <c:pt idx="12">
                  <c:v>385.68200000000002</c:v>
                </c:pt>
                <c:pt idx="13">
                  <c:v>406.08</c:v>
                </c:pt>
                <c:pt idx="14">
                  <c:v>418.07100000000003</c:v>
                </c:pt>
                <c:pt idx="15">
                  <c:v>441.35399999999993</c:v>
                </c:pt>
                <c:pt idx="16">
                  <c:v>462.178</c:v>
                </c:pt>
                <c:pt idx="17">
                  <c:v>486.66199999999969</c:v>
                </c:pt>
                <c:pt idx="18">
                  <c:v>492.07400000000001</c:v>
                </c:pt>
                <c:pt idx="19">
                  <c:v>501.28199999999862</c:v>
                </c:pt>
                <c:pt idx="20">
                  <c:v>515.529</c:v>
                </c:pt>
                <c:pt idx="21">
                  <c:v>533.17800000000204</c:v>
                </c:pt>
                <c:pt idx="22">
                  <c:v>547.47500000000002</c:v>
                </c:pt>
                <c:pt idx="23">
                  <c:v>548.43699999999797</c:v>
                </c:pt>
                <c:pt idx="24">
                  <c:v>554.47900000000004</c:v>
                </c:pt>
                <c:pt idx="25">
                  <c:v>560.91800000000001</c:v>
                </c:pt>
                <c:pt idx="26">
                  <c:v>566.18600000000004</c:v>
                </c:pt>
                <c:pt idx="27">
                  <c:v>568.68600000000004</c:v>
                </c:pt>
                <c:pt idx="28">
                  <c:v>574.69100000000003</c:v>
                </c:pt>
                <c:pt idx="29">
                  <c:v>580.89099999999996</c:v>
                </c:pt>
                <c:pt idx="30">
                  <c:v>586.95899999999949</c:v>
                </c:pt>
                <c:pt idx="31">
                  <c:v>592.67600000000004</c:v>
                </c:pt>
                <c:pt idx="32">
                  <c:v>598.96099999999797</c:v>
                </c:pt>
                <c:pt idx="33">
                  <c:v>604.26099999999997</c:v>
                </c:pt>
                <c:pt idx="34">
                  <c:v>612.20299999999997</c:v>
                </c:pt>
                <c:pt idx="35">
                  <c:v>617.95099999999798</c:v>
                </c:pt>
                <c:pt idx="36">
                  <c:v>624.11800000000005</c:v>
                </c:pt>
                <c:pt idx="37">
                  <c:v>631.93899999999996</c:v>
                </c:pt>
                <c:pt idx="38">
                  <c:v>635.88900000000001</c:v>
                </c:pt>
                <c:pt idx="39">
                  <c:v>637.46400000000006</c:v>
                </c:pt>
                <c:pt idx="40">
                  <c:v>655.54599999999948</c:v>
                </c:pt>
                <c:pt idx="41">
                  <c:v>660.65199999999948</c:v>
                </c:pt>
                <c:pt idx="42">
                  <c:v>675.23</c:v>
                </c:pt>
                <c:pt idx="43">
                  <c:v>712.28800000000251</c:v>
                </c:pt>
                <c:pt idx="44">
                  <c:v>747.73099999999999</c:v>
                </c:pt>
                <c:pt idx="45">
                  <c:v>764.12599999999998</c:v>
                </c:pt>
                <c:pt idx="46">
                  <c:v>780.745</c:v>
                </c:pt>
                <c:pt idx="47">
                  <c:v>785.66199999999947</c:v>
                </c:pt>
                <c:pt idx="48">
                  <c:v>792.41</c:v>
                </c:pt>
                <c:pt idx="49">
                  <c:v>798.83399999999949</c:v>
                </c:pt>
                <c:pt idx="50">
                  <c:v>806.43399999999997</c:v>
                </c:pt>
                <c:pt idx="51">
                  <c:v>811.60799999999949</c:v>
                </c:pt>
                <c:pt idx="52">
                  <c:v>819.00699999999949</c:v>
                </c:pt>
                <c:pt idx="53">
                  <c:v>823.58699999999999</c:v>
                </c:pt>
                <c:pt idx="54">
                  <c:v>828.77400000000216</c:v>
                </c:pt>
                <c:pt idx="55">
                  <c:v>833.70600000000002</c:v>
                </c:pt>
                <c:pt idx="56">
                  <c:v>836.65599999999949</c:v>
                </c:pt>
                <c:pt idx="57">
                  <c:v>842.95499999999947</c:v>
                </c:pt>
                <c:pt idx="58">
                  <c:v>848.255</c:v>
                </c:pt>
                <c:pt idx="59">
                  <c:v>850.27400000000216</c:v>
                </c:pt>
                <c:pt idx="60">
                  <c:v>864.82899999999938</c:v>
                </c:pt>
                <c:pt idx="61">
                  <c:v>885.93999999999949</c:v>
                </c:pt>
                <c:pt idx="62">
                  <c:v>897.85599999999772</c:v>
                </c:pt>
                <c:pt idx="63">
                  <c:v>911.19799999999998</c:v>
                </c:pt>
                <c:pt idx="64">
                  <c:v>935.68400000000054</c:v>
                </c:pt>
                <c:pt idx="65">
                  <c:v>955.31999999999948</c:v>
                </c:pt>
                <c:pt idx="66">
                  <c:v>975.58699999999999</c:v>
                </c:pt>
                <c:pt idx="67">
                  <c:v>989.57600000000002</c:v>
                </c:pt>
                <c:pt idx="68">
                  <c:v>993.10299999999938</c:v>
                </c:pt>
                <c:pt idx="69">
                  <c:v>1006.853</c:v>
                </c:pt>
                <c:pt idx="70">
                  <c:v>1035.7160000000001</c:v>
                </c:pt>
                <c:pt idx="71">
                  <c:v>1049.6729999999998</c:v>
                </c:pt>
                <c:pt idx="72">
                  <c:v>1066.1369999999999</c:v>
                </c:pt>
                <c:pt idx="73">
                  <c:v>1086.1389999999999</c:v>
                </c:pt>
                <c:pt idx="74">
                  <c:v>1108.8599999999999</c:v>
                </c:pt>
                <c:pt idx="75">
                  <c:v>1127.1819999999998</c:v>
                </c:pt>
                <c:pt idx="76">
                  <c:v>1142.617</c:v>
                </c:pt>
                <c:pt idx="77">
                  <c:v>1161.4829999999999</c:v>
                </c:pt>
                <c:pt idx="78">
                  <c:v>1207.375</c:v>
                </c:pt>
                <c:pt idx="79">
                  <c:v>1233.6589999999999</c:v>
                </c:pt>
                <c:pt idx="80">
                  <c:v>1247.78</c:v>
                </c:pt>
                <c:pt idx="81">
                  <c:v>1274.32</c:v>
                </c:pt>
                <c:pt idx="82">
                  <c:v>1296.277</c:v>
                </c:pt>
              </c:numCache>
            </c:numRef>
          </c:cat>
          <c:val>
            <c:numRef>
              <c:f>'Kachla-DS'!$J$3:$J$85</c:f>
              <c:numCache>
                <c:formatCode>General</c:formatCode>
                <c:ptCount val="83"/>
                <c:pt idx="0">
                  <c:v>160.5</c:v>
                </c:pt>
                <c:pt idx="1">
                  <c:v>160.5</c:v>
                </c:pt>
                <c:pt idx="2">
                  <c:v>160.5</c:v>
                </c:pt>
                <c:pt idx="3">
                  <c:v>160.5</c:v>
                </c:pt>
                <c:pt idx="4">
                  <c:v>160.5</c:v>
                </c:pt>
                <c:pt idx="5">
                  <c:v>160.5</c:v>
                </c:pt>
                <c:pt idx="6">
                  <c:v>160.5</c:v>
                </c:pt>
                <c:pt idx="7">
                  <c:v>160.5</c:v>
                </c:pt>
                <c:pt idx="8">
                  <c:v>160.5</c:v>
                </c:pt>
                <c:pt idx="9">
                  <c:v>160.5</c:v>
                </c:pt>
                <c:pt idx="10">
                  <c:v>160.5</c:v>
                </c:pt>
                <c:pt idx="11">
                  <c:v>160.5</c:v>
                </c:pt>
                <c:pt idx="12">
                  <c:v>160.5</c:v>
                </c:pt>
                <c:pt idx="13">
                  <c:v>160.5</c:v>
                </c:pt>
                <c:pt idx="14">
                  <c:v>160.5</c:v>
                </c:pt>
                <c:pt idx="15">
                  <c:v>160.5</c:v>
                </c:pt>
                <c:pt idx="16">
                  <c:v>160.5</c:v>
                </c:pt>
                <c:pt idx="17">
                  <c:v>160.5</c:v>
                </c:pt>
                <c:pt idx="18">
                  <c:v>160.5</c:v>
                </c:pt>
                <c:pt idx="19">
                  <c:v>160.5</c:v>
                </c:pt>
                <c:pt idx="20">
                  <c:v>160.5</c:v>
                </c:pt>
                <c:pt idx="21">
                  <c:v>160.5</c:v>
                </c:pt>
                <c:pt idx="22">
                  <c:v>160.5</c:v>
                </c:pt>
                <c:pt idx="23">
                  <c:v>160.5</c:v>
                </c:pt>
                <c:pt idx="24">
                  <c:v>160.5</c:v>
                </c:pt>
                <c:pt idx="25">
                  <c:v>160.5</c:v>
                </c:pt>
                <c:pt idx="26">
                  <c:v>160.5</c:v>
                </c:pt>
                <c:pt idx="27">
                  <c:v>160.5</c:v>
                </c:pt>
                <c:pt idx="28">
                  <c:v>160.5</c:v>
                </c:pt>
                <c:pt idx="29">
                  <c:v>160.5</c:v>
                </c:pt>
                <c:pt idx="30">
                  <c:v>160.5</c:v>
                </c:pt>
                <c:pt idx="31">
                  <c:v>160.5</c:v>
                </c:pt>
                <c:pt idx="32">
                  <c:v>160.5</c:v>
                </c:pt>
                <c:pt idx="33">
                  <c:v>160.5</c:v>
                </c:pt>
                <c:pt idx="34">
                  <c:v>160.5</c:v>
                </c:pt>
                <c:pt idx="35">
                  <c:v>160.5</c:v>
                </c:pt>
                <c:pt idx="36">
                  <c:v>160.5</c:v>
                </c:pt>
                <c:pt idx="37">
                  <c:v>160.5</c:v>
                </c:pt>
                <c:pt idx="38">
                  <c:v>160.5</c:v>
                </c:pt>
                <c:pt idx="39">
                  <c:v>160.5</c:v>
                </c:pt>
                <c:pt idx="40">
                  <c:v>160.5</c:v>
                </c:pt>
                <c:pt idx="41">
                  <c:v>160.5</c:v>
                </c:pt>
                <c:pt idx="42">
                  <c:v>160.5</c:v>
                </c:pt>
                <c:pt idx="43">
                  <c:v>160.5</c:v>
                </c:pt>
                <c:pt idx="44">
                  <c:v>160.5</c:v>
                </c:pt>
                <c:pt idx="45">
                  <c:v>160.5</c:v>
                </c:pt>
                <c:pt idx="46">
                  <c:v>160.5</c:v>
                </c:pt>
                <c:pt idx="47">
                  <c:v>160.5</c:v>
                </c:pt>
                <c:pt idx="48">
                  <c:v>160.5</c:v>
                </c:pt>
                <c:pt idx="49">
                  <c:v>160.5</c:v>
                </c:pt>
                <c:pt idx="50">
                  <c:v>160.5</c:v>
                </c:pt>
                <c:pt idx="51">
                  <c:v>160.5</c:v>
                </c:pt>
                <c:pt idx="52">
                  <c:v>160.5</c:v>
                </c:pt>
                <c:pt idx="53">
                  <c:v>160.5</c:v>
                </c:pt>
                <c:pt idx="54">
                  <c:v>160.5</c:v>
                </c:pt>
                <c:pt idx="55">
                  <c:v>160.5</c:v>
                </c:pt>
                <c:pt idx="56">
                  <c:v>160.5</c:v>
                </c:pt>
                <c:pt idx="57">
                  <c:v>160.5</c:v>
                </c:pt>
                <c:pt idx="58">
                  <c:v>160.5</c:v>
                </c:pt>
                <c:pt idx="59">
                  <c:v>160.5</c:v>
                </c:pt>
                <c:pt idx="60">
                  <c:v>160.5</c:v>
                </c:pt>
                <c:pt idx="61">
                  <c:v>160.5</c:v>
                </c:pt>
                <c:pt idx="62">
                  <c:v>160.5</c:v>
                </c:pt>
                <c:pt idx="63">
                  <c:v>160.5</c:v>
                </c:pt>
                <c:pt idx="64">
                  <c:v>160.5</c:v>
                </c:pt>
                <c:pt idx="65">
                  <c:v>160.5</c:v>
                </c:pt>
                <c:pt idx="66">
                  <c:v>160.5</c:v>
                </c:pt>
                <c:pt idx="67">
                  <c:v>160.5</c:v>
                </c:pt>
                <c:pt idx="68">
                  <c:v>160.5</c:v>
                </c:pt>
                <c:pt idx="69">
                  <c:v>160.5</c:v>
                </c:pt>
                <c:pt idx="70">
                  <c:v>160.5</c:v>
                </c:pt>
                <c:pt idx="71">
                  <c:v>160.5</c:v>
                </c:pt>
                <c:pt idx="72">
                  <c:v>160.5</c:v>
                </c:pt>
                <c:pt idx="73">
                  <c:v>160.5</c:v>
                </c:pt>
                <c:pt idx="74">
                  <c:v>160.5</c:v>
                </c:pt>
                <c:pt idx="75">
                  <c:v>160.5</c:v>
                </c:pt>
                <c:pt idx="76">
                  <c:v>160.5</c:v>
                </c:pt>
                <c:pt idx="77">
                  <c:v>160.5</c:v>
                </c:pt>
                <c:pt idx="78">
                  <c:v>160.5</c:v>
                </c:pt>
                <c:pt idx="79">
                  <c:v>160.5</c:v>
                </c:pt>
                <c:pt idx="80">
                  <c:v>160.5</c:v>
                </c:pt>
                <c:pt idx="81">
                  <c:v>160.5</c:v>
                </c:pt>
                <c:pt idx="82">
                  <c:v>160.5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8383744"/>
        <c:axId val="98402304"/>
      </c:lineChart>
      <c:catAx>
        <c:axId val="983837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Distance from the right bank, m</a:t>
                </a:r>
              </a:p>
            </c:rich>
          </c:tx>
          <c:layout>
            <c:manualLayout>
              <c:xMode val="edge"/>
              <c:yMode val="edge"/>
              <c:x val="0.43579451006124237"/>
              <c:y val="0.94833872625263849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crossAx val="98402304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98402304"/>
        <c:scaling>
          <c:orientation val="minMax"/>
          <c:min val="158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metres above sea level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8383744"/>
        <c:crosses val="autoZero"/>
        <c:crossBetween val="between"/>
      </c:valAx>
      <c:spPr>
        <a:ln>
          <a:solidFill>
            <a:schemeClr val="bg1">
              <a:lumMod val="65000"/>
            </a:schemeClr>
          </a:solidFill>
        </a:ln>
      </c:spPr>
    </c:plotArea>
    <c:plotVisOnly val="1"/>
    <c:dispBlanksAs val="gap"/>
    <c:showDLblsOverMax val="0"/>
  </c:chart>
  <c:spPr>
    <a:ln>
      <a:solidFill>
        <a:schemeClr val="bg1"/>
      </a:solidFill>
    </a:ln>
  </c:sp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0.48915</cdr:x>
      <cdr:y>0.43056</cdr:y>
    </cdr:from>
    <cdr:to>
      <cdr:x>0.63878</cdr:x>
      <cdr:y>0.46806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067944" y="2232248"/>
          <a:ext cx="1244385" cy="1944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GB" sz="1200" b="1" dirty="0" smtClean="0">
              <a:solidFill>
                <a:srgbClr val="2616F6"/>
              </a:solidFill>
            </a:rPr>
            <a:t>Dry Season-Normal Year</a:t>
          </a:r>
          <a:r>
            <a:rPr lang="en-GB" sz="1200" b="1" baseline="0" dirty="0" smtClean="0">
              <a:solidFill>
                <a:srgbClr val="2616F6"/>
              </a:solidFill>
            </a:rPr>
            <a:t> </a:t>
          </a:r>
          <a:endParaRPr lang="en-GB" sz="1200" b="1" dirty="0">
            <a:solidFill>
              <a:srgbClr val="2616F6"/>
            </a:solidFill>
          </a:endParaRPr>
        </a:p>
      </cdr:txBody>
    </cdr:sp>
  </cdr:relSizeAnchor>
  <cdr:relSizeAnchor xmlns:cdr="http://schemas.openxmlformats.org/drawingml/2006/chartDrawing">
    <cdr:from>
      <cdr:x>0.54976</cdr:x>
      <cdr:y>0.5</cdr:y>
    </cdr:from>
    <cdr:to>
      <cdr:x>0.71427</cdr:x>
      <cdr:y>0.54167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4572000" y="2592288"/>
          <a:ext cx="1368152" cy="21602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GB" sz="1200" b="1" dirty="0" smtClean="0">
              <a:solidFill>
                <a:srgbClr val="C00000"/>
              </a:solidFill>
            </a:rPr>
            <a:t>Dry Season-</a:t>
          </a:r>
          <a:r>
            <a:rPr lang="en-GB" sz="1200" b="1" baseline="0" dirty="0" smtClean="0">
              <a:solidFill>
                <a:srgbClr val="C00000"/>
              </a:solidFill>
            </a:rPr>
            <a:t>drought</a:t>
          </a:r>
          <a:endParaRPr lang="en-GB" sz="1200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8" name="Straight Connector 7"/>
        <cdr:cNvSpPr/>
      </cdr:nvSpPr>
      <cdr:spPr>
        <a:xfrm xmlns:a="http://schemas.openxmlformats.org/drawingml/2006/main">
          <a:off x="0" y="-476672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10" name="Straight Connector 9"/>
        <cdr:cNvSpPr/>
      </cdr:nvSpPr>
      <cdr:spPr>
        <a:xfrm xmlns:a="http://schemas.openxmlformats.org/drawingml/2006/main">
          <a:off x="0" y="-476672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C9BC2-BD13-489E-A971-91C9D896D525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CB4ED-AE89-42DD-B45A-34BCEC1C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387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A35B1C0-51E4-4FEF-9740-E60C0970274D}" type="slidenum">
              <a:rPr lang="de-DE" smtClean="0"/>
              <a:pPr eaLnBrk="1" hangingPunct="1"/>
              <a:t>1</a:t>
            </a:fld>
            <a:endParaRPr lang="de-DE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F3E3A35-7F44-4264-97A5-B28A3F2F99B0}" type="slidenum">
              <a:rPr lang="pt-BR" altLang="en-US" b="1" smtClean="0">
                <a:solidFill>
                  <a:srgbClr val="000000"/>
                </a:solidFill>
              </a:rPr>
              <a:pPr eaLnBrk="1" hangingPunct="1"/>
              <a:t>11</a:t>
            </a:fld>
            <a:endParaRPr lang="pt-BR" altLang="en-US" b="1" smtClean="0">
              <a:solidFill>
                <a:srgbClr val="000000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720725"/>
            <a:ext cx="4494212" cy="3370263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551" y="4330753"/>
            <a:ext cx="5032899" cy="40924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852654C-8F02-4B12-853E-F59E483D5E60}" type="slidenum">
              <a:rPr lang="de-DE" altLang="en-US" smtClean="0"/>
              <a:pPr eaLnBrk="1" hangingPunct="1"/>
              <a:t>12</a:t>
            </a:fld>
            <a:endParaRPr lang="de-DE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CA0AD4D-510E-49E7-ABD9-8060DF670EAA}" type="slidenum">
              <a:rPr lang="de-DE" altLang="en-US" smtClean="0"/>
              <a:pPr eaLnBrk="1" hangingPunct="1"/>
              <a:t>13</a:t>
            </a:fld>
            <a:endParaRPr lang="de-DE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D6207A-9D8D-44A7-94E4-D088E8FB45D0}" type="slidenum">
              <a:rPr lang="de-DE" altLang="en-US" smtClean="0"/>
              <a:pPr eaLnBrk="1" hangingPunct="1"/>
              <a:t>14</a:t>
            </a:fld>
            <a:endParaRPr lang="de-DE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1B0F04C-4C59-49C3-A55A-567AC62C0187}" type="slidenum">
              <a:rPr lang="en-US" altLang="en-US" smtClean="0">
                <a:cs typeface="Arial" charset="0"/>
              </a:rPr>
              <a:pPr eaLnBrk="1" hangingPunct="1"/>
              <a:t>15</a:t>
            </a:fld>
            <a:endParaRPr lang="en-US" altLang="en-US" smtClean="0">
              <a:cs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CCF551-6A83-4639-937B-A683DAD78445}" type="slidenum">
              <a:rPr lang="en-US" altLang="en-US" sz="1200"/>
              <a:pPr eaLnBrk="1" hangingPunct="1">
                <a:spcBef>
                  <a:spcPct val="0"/>
                </a:spcBef>
              </a:pPr>
              <a:t>16</a:t>
            </a:fld>
            <a:endParaRPr lang="en-US" altLang="en-US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FD393CB-A40F-4C7B-AC7C-731FF50A2D40}" type="slidenum">
              <a:rPr lang="en-GB" altLang="en-US" sz="1200"/>
              <a:pPr eaLnBrk="1" hangingPunct="1">
                <a:spcBef>
                  <a:spcPct val="0"/>
                </a:spcBef>
              </a:pPr>
              <a:t>17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7EE0240-B4DF-44E2-88CA-D0F4A14B65A6}" type="slidenum">
              <a:rPr lang="en-US" altLang="en-US" sz="1200"/>
              <a:pPr eaLnBrk="1" hangingPunct="1">
                <a:spcBef>
                  <a:spcPct val="0"/>
                </a:spcBef>
              </a:pPr>
              <a:t>18</a:t>
            </a:fld>
            <a:endParaRPr lang="en-US" altLang="en-US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EABA4DD-4D4B-43BC-BBD8-0C2D4596BE37}" type="slidenum">
              <a:rPr lang="en-US" altLang="en-US" sz="1200"/>
              <a:pPr eaLnBrk="1" hangingPunct="1">
                <a:spcBef>
                  <a:spcPct val="0"/>
                </a:spcBef>
              </a:pPr>
              <a:t>19</a:t>
            </a:fld>
            <a:endParaRPr lang="en-US" altLang="en-U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DA721CE-73D7-4A49-AC3A-8A1461528977}" type="slidenum">
              <a:rPr lang="en-US" altLang="en-US" sz="1200"/>
              <a:pPr eaLnBrk="1" hangingPunct="1">
                <a:spcBef>
                  <a:spcPct val="0"/>
                </a:spcBef>
              </a:pPr>
              <a:t>20</a:t>
            </a:fld>
            <a:endParaRPr lang="en-US" altLang="en-US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2C11067-9D49-45BB-975E-A1562055E044}" type="slidenum">
              <a:rPr lang="en-US" sz="1200" smtClean="0"/>
              <a:pPr eaLnBrk="1" hangingPunct="1"/>
              <a:t>2</a:t>
            </a:fld>
            <a:endParaRPr lang="en-US" sz="120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CA27F08-C08F-4F31-82E4-4CA25D67A258}" type="slidenum">
              <a:rPr lang="en-US" smtClean="0">
                <a:cs typeface="Arial" charset="0"/>
              </a:rPr>
              <a:pPr eaLnBrk="1" hangingPunct="1"/>
              <a:t>25</a:t>
            </a:fld>
            <a:endParaRPr lang="en-US" smtClean="0">
              <a:cs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C3D74E-5BEA-4A22-A7D4-643C5F3B93BC}" type="slidenum">
              <a:rPr lang="en-US" smtClean="0"/>
              <a:pPr eaLnBrk="1" hangingPunct="1"/>
              <a:t>26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138BA5-F72E-4D22-B676-B10291A5ABC6}" type="slidenum">
              <a:rPr lang="en-US" altLang="en-US" sz="1200"/>
              <a:pPr eaLnBrk="1" hangingPunct="1">
                <a:spcBef>
                  <a:spcPct val="0"/>
                </a:spcBef>
              </a:pPr>
              <a:t>3</a:t>
            </a:fld>
            <a:endParaRPr lang="en-US" altLang="en-US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cs typeface="Arial" pitchFamily="34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DEAB9EA-F49A-4332-9428-139EEE8DBD7C}" type="slidenum">
              <a:rPr lang="de-DE" altLang="en-US" sz="120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de-DE" alt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cs typeface="Arial" pitchFamily="34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CAF792-3568-495E-BD60-0D403D8E0470}" type="slidenum">
              <a:rPr lang="de-DE" altLang="en-US" sz="120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de-DE" alt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cs typeface="Arial" pitchFamily="34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7DEB6E5-6885-48FD-8F25-A9EE49BBDC77}" type="slidenum">
              <a:rPr lang="en-US" altLang="en-US" sz="1200"/>
              <a:pPr eaLnBrk="1" hangingPunct="1">
                <a:spcBef>
                  <a:spcPct val="0"/>
                </a:spcBef>
              </a:pPr>
              <a:t>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ACD18E-86A7-4DAA-B5DB-1F7F7C3A3E02}" type="slidenum">
              <a:rPr lang="en-US" altLang="en-US" sz="1200"/>
              <a:pPr eaLnBrk="1" hangingPunct="1">
                <a:spcBef>
                  <a:spcPct val="0"/>
                </a:spcBef>
              </a:pPr>
              <a:t>8</a:t>
            </a:fld>
            <a:endParaRPr lang="en-US" altLang="en-US" sz="120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1BCD84-91B8-44EC-8B1F-CDF505648AB3}" type="slidenum">
              <a:rPr lang="de-DE" altLang="en-US" smtClean="0"/>
              <a:pPr eaLnBrk="1" hangingPunct="1"/>
              <a:t>9</a:t>
            </a:fld>
            <a:endParaRPr lang="de-DE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E9E7575-05CD-4E2A-87F7-546B65248398}" type="slidenum">
              <a:rPr lang="de-DE" altLang="en-US" smtClean="0"/>
              <a:pPr eaLnBrk="1" hangingPunct="1"/>
              <a:t>10</a:t>
            </a:fld>
            <a:endParaRPr lang="de-DE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3C64F-899E-46DB-9BD5-064A30121C95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140D-4647-4C54-9683-6A3EF4AE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0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3C64F-899E-46DB-9BD5-064A30121C95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140D-4647-4C54-9683-6A3EF4AE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7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3C64F-899E-46DB-9BD5-064A30121C95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140D-4647-4C54-9683-6A3EF4AE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43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3C64F-899E-46DB-9BD5-064A30121C95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140D-4647-4C54-9683-6A3EF4AE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34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3C64F-899E-46DB-9BD5-064A30121C95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140D-4647-4C54-9683-6A3EF4AE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4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3C64F-899E-46DB-9BD5-064A30121C95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140D-4647-4C54-9683-6A3EF4AE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01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3C64F-899E-46DB-9BD5-064A30121C95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140D-4647-4C54-9683-6A3EF4AE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65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3C64F-899E-46DB-9BD5-064A30121C95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140D-4647-4C54-9683-6A3EF4AE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61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3C64F-899E-46DB-9BD5-064A30121C95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140D-4647-4C54-9683-6A3EF4AE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36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3C64F-899E-46DB-9BD5-064A30121C95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140D-4647-4C54-9683-6A3EF4AE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54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3C64F-899E-46DB-9BD5-064A30121C95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140D-4647-4C54-9683-6A3EF4AE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08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3C64F-899E-46DB-9BD5-064A30121C95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A140D-4647-4C54-9683-6A3EF4AE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6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6.bin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17.wmf"/><Relationship Id="rId4" Type="http://schemas.openxmlformats.org/officeDocument/2006/relationships/image" Target="../media/image21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7.png"/><Relationship Id="rId4" Type="http://schemas.openxmlformats.org/officeDocument/2006/relationships/oleObject" Target="../embeddings/oleObject9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0.jpeg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0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4"/>
          <p:cNvSpPr txBox="1">
            <a:spLocks noChangeArrowheads="1"/>
          </p:cNvSpPr>
          <p:nvPr/>
        </p:nvSpPr>
        <p:spPr bwMode="auto">
          <a:xfrm>
            <a:off x="24797" y="4437112"/>
            <a:ext cx="9144000" cy="57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80" tIns="40540" rIns="81080" bIns="40540">
            <a:spAutoFit/>
          </a:bodyPr>
          <a:lstStyle>
            <a:lvl1pPr defTabSz="8112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112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12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12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12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1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1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1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1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3200" b="1" dirty="0">
                <a:solidFill>
                  <a:schemeClr val="accent2"/>
                </a:solidFill>
              </a:rPr>
              <a:t>Jay O’Keeffe</a:t>
            </a:r>
          </a:p>
        </p:txBody>
      </p:sp>
      <p:sp>
        <p:nvSpPr>
          <p:cNvPr id="7172" name="Text Box 54"/>
          <p:cNvSpPr txBox="1">
            <a:spLocks noChangeArrowheads="1"/>
          </p:cNvSpPr>
          <p:nvPr/>
        </p:nvSpPr>
        <p:spPr bwMode="auto">
          <a:xfrm>
            <a:off x="1566286" y="1246596"/>
            <a:ext cx="6119813" cy="137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80" tIns="40540" rIns="81080" bIns="40540">
            <a:spAutoFit/>
          </a:bodyPr>
          <a:lstStyle>
            <a:lvl1pPr defTabSz="8112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112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12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12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12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1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1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1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1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10000"/>
              </a:spcBef>
            </a:pPr>
            <a:r>
              <a:rPr lang="en-ZA" sz="3600" b="1" dirty="0">
                <a:solidFill>
                  <a:schemeClr val="accent2"/>
                </a:solidFill>
                <a:latin typeface="Arial Black" pitchFamily="34" charset="0"/>
              </a:rPr>
              <a:t>Environmental Flows: </a:t>
            </a:r>
            <a:r>
              <a:rPr lang="en-ZA" sz="2400" b="1" dirty="0">
                <a:solidFill>
                  <a:schemeClr val="accent2"/>
                </a:solidFill>
                <a:latin typeface="Arial Black" pitchFamily="34" charset="0"/>
              </a:rPr>
              <a:t>Training and implementation in developing countries</a:t>
            </a:r>
            <a:endParaRPr lang="en-US" sz="2400" b="1" dirty="0">
              <a:solidFill>
                <a:schemeClr val="accent2"/>
              </a:solidFill>
              <a:latin typeface="Arial Black" pitchFamily="34" charset="0"/>
            </a:endParaRPr>
          </a:p>
        </p:txBody>
      </p:sp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20654"/>
            <a:ext cx="1588341" cy="692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253" y="0"/>
            <a:ext cx="1613748" cy="690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RU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530397"/>
            <a:ext cx="2261816" cy="127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ELRC 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6178550"/>
            <a:ext cx="3084513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cap="small" dirty="0"/>
              <a:t>Environmental Flows for Ganga Basin </a:t>
            </a:r>
            <a:r>
              <a:rPr lang="en-US" b="1" cap="small" dirty="0" smtClean="0"/>
              <a:t>Rejuvenation. Workshop, New Delhi, India</a:t>
            </a:r>
            <a:endParaRPr lang="en-US" b="1" cap="small" dirty="0"/>
          </a:p>
          <a:p>
            <a:pPr algn="ctr"/>
            <a:r>
              <a:rPr lang="en-US" b="1" cap="small" dirty="0"/>
              <a:t>February 5-6, 2015</a:t>
            </a:r>
          </a:p>
        </p:txBody>
      </p:sp>
    </p:spTree>
    <p:extLst>
      <p:ext uri="{BB962C8B-B14F-4D97-AF65-F5344CB8AC3E}">
        <p14:creationId xmlns:p14="http://schemas.microsoft.com/office/powerpoint/2010/main" val="180374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Grp="1" noChangeAspect="1"/>
          </p:cNvGraphicFramePr>
          <p:nvPr/>
        </p:nvGraphicFramePr>
        <p:xfrm>
          <a:off x="0" y="549275"/>
          <a:ext cx="9144000" cy="580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Figura" r:id="rId4" imgW="6860880" imgH="4456080" progId="Word.Picture.8">
                  <p:embed/>
                </p:oleObj>
              </mc:Choice>
              <mc:Fallback>
                <p:oleObj name="Figura" r:id="rId4" imgW="6860880" imgH="4456080" progId="Word.Picture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lum bright="4000" contrast="-2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232" r="1050"/>
                      <a:stretch>
                        <a:fillRect/>
                      </a:stretch>
                    </p:blipFill>
                    <p:spPr bwMode="auto">
                      <a:xfrm>
                        <a:off x="0" y="549275"/>
                        <a:ext cx="9144000" cy="5808663"/>
                      </a:xfrm>
                      <a:prstGeom prst="rect">
                        <a:avLst/>
                      </a:prstGeom>
                      <a:solidFill>
                        <a:srgbClr val="0000FF">
                          <a:alpha val="14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45791" dir="2021404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5" descr="mapa AMERI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692150"/>
            <a:ext cx="1547812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3276600" y="5300663"/>
            <a:ext cx="79057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TextBox 5"/>
          <p:cNvSpPr txBox="1">
            <a:spLocks noChangeArrowheads="1"/>
          </p:cNvSpPr>
          <p:nvPr/>
        </p:nvSpPr>
        <p:spPr bwMode="auto">
          <a:xfrm>
            <a:off x="3348038" y="4992688"/>
            <a:ext cx="692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accent2"/>
                </a:solidFill>
              </a:rPr>
              <a:t>10 km</a:t>
            </a:r>
          </a:p>
        </p:txBody>
      </p:sp>
      <p:sp>
        <p:nvSpPr>
          <p:cNvPr id="7" name="Oval 6"/>
          <p:cNvSpPr/>
          <p:nvPr/>
        </p:nvSpPr>
        <p:spPr>
          <a:xfrm>
            <a:off x="6184900" y="3386138"/>
            <a:ext cx="504825" cy="576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75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4"/>
          <p:cNvSpPr txBox="1">
            <a:spLocks noChangeArrowheads="1"/>
          </p:cNvSpPr>
          <p:nvPr/>
        </p:nvSpPr>
        <p:spPr bwMode="auto">
          <a:xfrm>
            <a:off x="288925" y="327660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32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497541" name="Rectangle 5"/>
          <p:cNvSpPr>
            <a:spLocks noChangeArrowheads="1"/>
          </p:cNvSpPr>
          <p:nvPr/>
        </p:nvSpPr>
        <p:spPr bwMode="auto">
          <a:xfrm>
            <a:off x="355600" y="1219200"/>
            <a:ext cx="8483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81000" indent="-381000">
              <a:spcBef>
                <a:spcPct val="20000"/>
              </a:spcBef>
              <a:buClr>
                <a:srgbClr val="000099"/>
              </a:buClr>
              <a:tabLst>
                <a:tab pos="7143750" algn="l"/>
              </a:tabLst>
              <a:defRPr/>
            </a:pPr>
            <a:endParaRPr lang="en-US" sz="2800" i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058" name="Group 6"/>
          <p:cNvGrpSpPr>
            <a:grpSpLocks/>
          </p:cNvGrpSpPr>
          <p:nvPr/>
        </p:nvGrpSpPr>
        <p:grpSpPr bwMode="auto">
          <a:xfrm>
            <a:off x="1951038" y="2311400"/>
            <a:ext cx="1222375" cy="614363"/>
            <a:chOff x="1229" y="1456"/>
            <a:chExt cx="770" cy="387"/>
          </a:xfrm>
        </p:grpSpPr>
        <p:grpSp>
          <p:nvGrpSpPr>
            <p:cNvPr id="2162" name="Group 7"/>
            <p:cNvGrpSpPr>
              <a:grpSpLocks/>
            </p:cNvGrpSpPr>
            <p:nvPr/>
          </p:nvGrpSpPr>
          <p:grpSpPr bwMode="auto">
            <a:xfrm>
              <a:off x="1661" y="1456"/>
              <a:ext cx="338" cy="386"/>
              <a:chOff x="1661" y="1456"/>
              <a:chExt cx="338" cy="386"/>
            </a:xfrm>
          </p:grpSpPr>
          <p:sp>
            <p:nvSpPr>
              <p:cNvPr id="2170" name="Freeform 8"/>
              <p:cNvSpPr>
                <a:spLocks/>
              </p:cNvSpPr>
              <p:nvPr/>
            </p:nvSpPr>
            <p:spPr bwMode="auto">
              <a:xfrm>
                <a:off x="1825" y="1456"/>
                <a:ext cx="174" cy="385"/>
              </a:xfrm>
              <a:custGeom>
                <a:avLst/>
                <a:gdLst>
                  <a:gd name="T0" fmla="*/ 0 w 174"/>
                  <a:gd name="T1" fmla="*/ 23 h 386"/>
                  <a:gd name="T2" fmla="*/ 91 w 174"/>
                  <a:gd name="T3" fmla="*/ 0 h 386"/>
                  <a:gd name="T4" fmla="*/ 173 w 174"/>
                  <a:gd name="T5" fmla="*/ 255 h 386"/>
                  <a:gd name="T6" fmla="*/ 70 w 174"/>
                  <a:gd name="T7" fmla="*/ 358 h 386"/>
                  <a:gd name="T8" fmla="*/ 0 w 174"/>
                  <a:gd name="T9" fmla="*/ 23 h 3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386"/>
                  <a:gd name="T17" fmla="*/ 174 w 174"/>
                  <a:gd name="T18" fmla="*/ 386 h 3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386">
                    <a:moveTo>
                      <a:pt x="0" y="23"/>
                    </a:moveTo>
                    <a:lnTo>
                      <a:pt x="91" y="0"/>
                    </a:lnTo>
                    <a:lnTo>
                      <a:pt x="173" y="282"/>
                    </a:lnTo>
                    <a:lnTo>
                      <a:pt x="70" y="385"/>
                    </a:lnTo>
                    <a:lnTo>
                      <a:pt x="0" y="23"/>
                    </a:lnTo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" name="Freeform 9"/>
              <p:cNvSpPr>
                <a:spLocks/>
              </p:cNvSpPr>
              <p:nvPr/>
            </p:nvSpPr>
            <p:spPr bwMode="auto">
              <a:xfrm>
                <a:off x="1661" y="1475"/>
                <a:ext cx="235" cy="367"/>
              </a:xfrm>
              <a:custGeom>
                <a:avLst/>
                <a:gdLst>
                  <a:gd name="T0" fmla="*/ 69 w 235"/>
                  <a:gd name="T1" fmla="*/ 0 h 367"/>
                  <a:gd name="T2" fmla="*/ 163 w 235"/>
                  <a:gd name="T3" fmla="*/ 0 h 367"/>
                  <a:gd name="T4" fmla="*/ 234 w 235"/>
                  <a:gd name="T5" fmla="*/ 366 h 367"/>
                  <a:gd name="T6" fmla="*/ 0 w 235"/>
                  <a:gd name="T7" fmla="*/ 366 h 367"/>
                  <a:gd name="T8" fmla="*/ 69 w 235"/>
                  <a:gd name="T9" fmla="*/ 0 h 3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5"/>
                  <a:gd name="T16" fmla="*/ 0 h 367"/>
                  <a:gd name="T17" fmla="*/ 235 w 235"/>
                  <a:gd name="T18" fmla="*/ 367 h 3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5" h="367">
                    <a:moveTo>
                      <a:pt x="69" y="0"/>
                    </a:moveTo>
                    <a:lnTo>
                      <a:pt x="163" y="0"/>
                    </a:lnTo>
                    <a:lnTo>
                      <a:pt x="234" y="366"/>
                    </a:lnTo>
                    <a:lnTo>
                      <a:pt x="0" y="366"/>
                    </a:lnTo>
                    <a:lnTo>
                      <a:pt x="69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2" name="Freeform 10"/>
              <p:cNvSpPr>
                <a:spLocks/>
              </p:cNvSpPr>
              <p:nvPr/>
            </p:nvSpPr>
            <p:spPr bwMode="auto">
              <a:xfrm>
                <a:off x="1661" y="1475"/>
                <a:ext cx="235" cy="367"/>
              </a:xfrm>
              <a:custGeom>
                <a:avLst/>
                <a:gdLst>
                  <a:gd name="T0" fmla="*/ 69 w 235"/>
                  <a:gd name="T1" fmla="*/ 0 h 367"/>
                  <a:gd name="T2" fmla="*/ 163 w 235"/>
                  <a:gd name="T3" fmla="*/ 0 h 367"/>
                  <a:gd name="T4" fmla="*/ 234 w 235"/>
                  <a:gd name="T5" fmla="*/ 366 h 367"/>
                  <a:gd name="T6" fmla="*/ 0 w 235"/>
                  <a:gd name="T7" fmla="*/ 366 h 367"/>
                  <a:gd name="T8" fmla="*/ 69 w 235"/>
                  <a:gd name="T9" fmla="*/ 0 h 3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5"/>
                  <a:gd name="T16" fmla="*/ 0 h 367"/>
                  <a:gd name="T17" fmla="*/ 235 w 235"/>
                  <a:gd name="T18" fmla="*/ 367 h 3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5" h="367">
                    <a:moveTo>
                      <a:pt x="69" y="0"/>
                    </a:moveTo>
                    <a:lnTo>
                      <a:pt x="163" y="0"/>
                    </a:lnTo>
                    <a:lnTo>
                      <a:pt x="234" y="366"/>
                    </a:lnTo>
                    <a:lnTo>
                      <a:pt x="0" y="366"/>
                    </a:lnTo>
                    <a:lnTo>
                      <a:pt x="69" y="0"/>
                    </a:lnTo>
                  </a:path>
                </a:pathLst>
              </a:custGeom>
              <a:solidFill>
                <a:srgbClr val="66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3" name="Freeform 11"/>
              <p:cNvSpPr>
                <a:spLocks/>
              </p:cNvSpPr>
              <p:nvPr/>
            </p:nvSpPr>
            <p:spPr bwMode="auto">
              <a:xfrm>
                <a:off x="1825" y="1456"/>
                <a:ext cx="174" cy="385"/>
              </a:xfrm>
              <a:custGeom>
                <a:avLst/>
                <a:gdLst>
                  <a:gd name="T0" fmla="*/ 0 w 174"/>
                  <a:gd name="T1" fmla="*/ 23 h 386"/>
                  <a:gd name="T2" fmla="*/ 91 w 174"/>
                  <a:gd name="T3" fmla="*/ 0 h 386"/>
                  <a:gd name="T4" fmla="*/ 173 w 174"/>
                  <a:gd name="T5" fmla="*/ 255 h 386"/>
                  <a:gd name="T6" fmla="*/ 70 w 174"/>
                  <a:gd name="T7" fmla="*/ 358 h 386"/>
                  <a:gd name="T8" fmla="*/ 0 w 174"/>
                  <a:gd name="T9" fmla="*/ 23 h 3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386"/>
                  <a:gd name="T17" fmla="*/ 174 w 174"/>
                  <a:gd name="T18" fmla="*/ 386 h 3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386">
                    <a:moveTo>
                      <a:pt x="0" y="23"/>
                    </a:moveTo>
                    <a:lnTo>
                      <a:pt x="91" y="0"/>
                    </a:lnTo>
                    <a:lnTo>
                      <a:pt x="173" y="282"/>
                    </a:lnTo>
                    <a:lnTo>
                      <a:pt x="70" y="385"/>
                    </a:lnTo>
                    <a:lnTo>
                      <a:pt x="0" y="23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4" name="Freeform 12"/>
              <p:cNvSpPr>
                <a:spLocks/>
              </p:cNvSpPr>
              <p:nvPr/>
            </p:nvSpPr>
            <p:spPr bwMode="auto">
              <a:xfrm>
                <a:off x="1731" y="1456"/>
                <a:ext cx="188" cy="22"/>
              </a:xfrm>
              <a:custGeom>
                <a:avLst/>
                <a:gdLst>
                  <a:gd name="T0" fmla="*/ 107 w 188"/>
                  <a:gd name="T1" fmla="*/ 0 h 23"/>
                  <a:gd name="T2" fmla="*/ 0 w 188"/>
                  <a:gd name="T3" fmla="*/ 11 h 23"/>
                  <a:gd name="T4" fmla="*/ 93 w 188"/>
                  <a:gd name="T5" fmla="*/ 11 h 23"/>
                  <a:gd name="T6" fmla="*/ 187 w 188"/>
                  <a:gd name="T7" fmla="*/ 0 h 23"/>
                  <a:gd name="T8" fmla="*/ 107 w 188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8"/>
                  <a:gd name="T16" fmla="*/ 0 h 23"/>
                  <a:gd name="T17" fmla="*/ 188 w 188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8" h="23">
                    <a:moveTo>
                      <a:pt x="107" y="0"/>
                    </a:moveTo>
                    <a:lnTo>
                      <a:pt x="0" y="22"/>
                    </a:lnTo>
                    <a:lnTo>
                      <a:pt x="93" y="22"/>
                    </a:lnTo>
                    <a:lnTo>
                      <a:pt x="187" y="0"/>
                    </a:lnTo>
                    <a:lnTo>
                      <a:pt x="107" y="0"/>
                    </a:lnTo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5" name="Freeform 13"/>
              <p:cNvSpPr>
                <a:spLocks/>
              </p:cNvSpPr>
              <p:nvPr/>
            </p:nvSpPr>
            <p:spPr bwMode="auto">
              <a:xfrm>
                <a:off x="1731" y="1456"/>
                <a:ext cx="188" cy="22"/>
              </a:xfrm>
              <a:custGeom>
                <a:avLst/>
                <a:gdLst>
                  <a:gd name="T0" fmla="*/ 107 w 188"/>
                  <a:gd name="T1" fmla="*/ 0 h 23"/>
                  <a:gd name="T2" fmla="*/ 0 w 188"/>
                  <a:gd name="T3" fmla="*/ 11 h 23"/>
                  <a:gd name="T4" fmla="*/ 93 w 188"/>
                  <a:gd name="T5" fmla="*/ 11 h 23"/>
                  <a:gd name="T6" fmla="*/ 187 w 188"/>
                  <a:gd name="T7" fmla="*/ 0 h 23"/>
                  <a:gd name="T8" fmla="*/ 107 w 188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8"/>
                  <a:gd name="T16" fmla="*/ 0 h 23"/>
                  <a:gd name="T17" fmla="*/ 188 w 188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8" h="23">
                    <a:moveTo>
                      <a:pt x="107" y="0"/>
                    </a:moveTo>
                    <a:lnTo>
                      <a:pt x="0" y="22"/>
                    </a:lnTo>
                    <a:lnTo>
                      <a:pt x="93" y="22"/>
                    </a:lnTo>
                    <a:lnTo>
                      <a:pt x="187" y="0"/>
                    </a:lnTo>
                    <a:lnTo>
                      <a:pt x="107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63" name="Group 14"/>
            <p:cNvGrpSpPr>
              <a:grpSpLocks/>
            </p:cNvGrpSpPr>
            <p:nvPr/>
          </p:nvGrpSpPr>
          <p:grpSpPr bwMode="auto">
            <a:xfrm>
              <a:off x="1229" y="1504"/>
              <a:ext cx="490" cy="339"/>
              <a:chOff x="1229" y="1504"/>
              <a:chExt cx="490" cy="339"/>
            </a:xfrm>
          </p:grpSpPr>
          <p:sp>
            <p:nvSpPr>
              <p:cNvPr id="2164" name="Freeform 15"/>
              <p:cNvSpPr>
                <a:spLocks/>
              </p:cNvSpPr>
              <p:nvPr/>
            </p:nvSpPr>
            <p:spPr bwMode="auto">
              <a:xfrm>
                <a:off x="1229" y="1504"/>
                <a:ext cx="490" cy="195"/>
              </a:xfrm>
              <a:custGeom>
                <a:avLst/>
                <a:gdLst>
                  <a:gd name="T0" fmla="*/ 0 w 490"/>
                  <a:gd name="T1" fmla="*/ 1 h 195"/>
                  <a:gd name="T2" fmla="*/ 489 w 490"/>
                  <a:gd name="T3" fmla="*/ 26 h 195"/>
                  <a:gd name="T4" fmla="*/ 457 w 490"/>
                  <a:gd name="T5" fmla="*/ 194 h 195"/>
                  <a:gd name="T6" fmla="*/ 0 w 490"/>
                  <a:gd name="T7" fmla="*/ 0 h 195"/>
                  <a:gd name="T8" fmla="*/ 0 w 490"/>
                  <a:gd name="T9" fmla="*/ 1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0"/>
                  <a:gd name="T16" fmla="*/ 0 h 195"/>
                  <a:gd name="T17" fmla="*/ 490 w 490"/>
                  <a:gd name="T18" fmla="*/ 195 h 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0" h="195">
                    <a:moveTo>
                      <a:pt x="0" y="1"/>
                    </a:moveTo>
                    <a:lnTo>
                      <a:pt x="489" y="26"/>
                    </a:lnTo>
                    <a:lnTo>
                      <a:pt x="457" y="194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5" name="Freeform 16"/>
              <p:cNvSpPr>
                <a:spLocks/>
              </p:cNvSpPr>
              <p:nvPr/>
            </p:nvSpPr>
            <p:spPr bwMode="auto">
              <a:xfrm>
                <a:off x="1229" y="1504"/>
                <a:ext cx="490" cy="195"/>
              </a:xfrm>
              <a:custGeom>
                <a:avLst/>
                <a:gdLst>
                  <a:gd name="T0" fmla="*/ 0 w 490"/>
                  <a:gd name="T1" fmla="*/ 1 h 195"/>
                  <a:gd name="T2" fmla="*/ 489 w 490"/>
                  <a:gd name="T3" fmla="*/ 26 h 195"/>
                  <a:gd name="T4" fmla="*/ 457 w 490"/>
                  <a:gd name="T5" fmla="*/ 194 h 195"/>
                  <a:gd name="T6" fmla="*/ 0 w 490"/>
                  <a:gd name="T7" fmla="*/ 0 h 195"/>
                  <a:gd name="T8" fmla="*/ 0 w 490"/>
                  <a:gd name="T9" fmla="*/ 1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0"/>
                  <a:gd name="T16" fmla="*/ 0 h 195"/>
                  <a:gd name="T17" fmla="*/ 490 w 490"/>
                  <a:gd name="T18" fmla="*/ 195 h 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0" h="195">
                    <a:moveTo>
                      <a:pt x="0" y="1"/>
                    </a:moveTo>
                    <a:lnTo>
                      <a:pt x="489" y="26"/>
                    </a:lnTo>
                    <a:lnTo>
                      <a:pt x="457" y="194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6" name="Freeform 17"/>
              <p:cNvSpPr>
                <a:spLocks/>
              </p:cNvSpPr>
              <p:nvPr/>
            </p:nvSpPr>
            <p:spPr bwMode="auto">
              <a:xfrm>
                <a:off x="1229" y="1504"/>
                <a:ext cx="490" cy="57"/>
              </a:xfrm>
              <a:custGeom>
                <a:avLst/>
                <a:gdLst>
                  <a:gd name="T0" fmla="*/ 0 w 490"/>
                  <a:gd name="T1" fmla="*/ 1 h 57"/>
                  <a:gd name="T2" fmla="*/ 489 w 490"/>
                  <a:gd name="T3" fmla="*/ 26 h 57"/>
                  <a:gd name="T4" fmla="*/ 485 w 490"/>
                  <a:gd name="T5" fmla="*/ 56 h 57"/>
                  <a:gd name="T6" fmla="*/ 0 w 490"/>
                  <a:gd name="T7" fmla="*/ 0 h 57"/>
                  <a:gd name="T8" fmla="*/ 0 w 490"/>
                  <a:gd name="T9" fmla="*/ 1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0"/>
                  <a:gd name="T16" fmla="*/ 0 h 57"/>
                  <a:gd name="T17" fmla="*/ 490 w 490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0" h="57">
                    <a:moveTo>
                      <a:pt x="0" y="1"/>
                    </a:moveTo>
                    <a:lnTo>
                      <a:pt x="489" y="26"/>
                    </a:lnTo>
                    <a:lnTo>
                      <a:pt x="485" y="56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7" name="Freeform 18"/>
              <p:cNvSpPr>
                <a:spLocks/>
              </p:cNvSpPr>
              <p:nvPr/>
            </p:nvSpPr>
            <p:spPr bwMode="auto">
              <a:xfrm>
                <a:off x="1229" y="1504"/>
                <a:ext cx="490" cy="57"/>
              </a:xfrm>
              <a:custGeom>
                <a:avLst/>
                <a:gdLst>
                  <a:gd name="T0" fmla="*/ 0 w 490"/>
                  <a:gd name="T1" fmla="*/ 1 h 57"/>
                  <a:gd name="T2" fmla="*/ 489 w 490"/>
                  <a:gd name="T3" fmla="*/ 26 h 57"/>
                  <a:gd name="T4" fmla="*/ 485 w 490"/>
                  <a:gd name="T5" fmla="*/ 56 h 57"/>
                  <a:gd name="T6" fmla="*/ 0 w 490"/>
                  <a:gd name="T7" fmla="*/ 0 h 57"/>
                  <a:gd name="T8" fmla="*/ 0 w 490"/>
                  <a:gd name="T9" fmla="*/ 1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0"/>
                  <a:gd name="T16" fmla="*/ 0 h 57"/>
                  <a:gd name="T17" fmla="*/ 490 w 490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0" h="57">
                    <a:moveTo>
                      <a:pt x="0" y="1"/>
                    </a:moveTo>
                    <a:lnTo>
                      <a:pt x="489" y="26"/>
                    </a:lnTo>
                    <a:lnTo>
                      <a:pt x="485" y="56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8" name="Freeform 19"/>
              <p:cNvSpPr>
                <a:spLocks/>
              </p:cNvSpPr>
              <p:nvPr/>
            </p:nvSpPr>
            <p:spPr bwMode="auto">
              <a:xfrm>
                <a:off x="1232" y="1505"/>
                <a:ext cx="456" cy="338"/>
              </a:xfrm>
              <a:custGeom>
                <a:avLst/>
                <a:gdLst>
                  <a:gd name="T0" fmla="*/ 429 w 456"/>
                  <a:gd name="T1" fmla="*/ 331 h 338"/>
                  <a:gd name="T2" fmla="*/ 426 w 456"/>
                  <a:gd name="T3" fmla="*/ 326 h 338"/>
                  <a:gd name="T4" fmla="*/ 414 w 456"/>
                  <a:gd name="T5" fmla="*/ 323 h 338"/>
                  <a:gd name="T6" fmla="*/ 399 w 456"/>
                  <a:gd name="T7" fmla="*/ 321 h 338"/>
                  <a:gd name="T8" fmla="*/ 383 w 456"/>
                  <a:gd name="T9" fmla="*/ 316 h 338"/>
                  <a:gd name="T10" fmla="*/ 368 w 456"/>
                  <a:gd name="T11" fmla="*/ 311 h 338"/>
                  <a:gd name="T12" fmla="*/ 352 w 456"/>
                  <a:gd name="T13" fmla="*/ 306 h 338"/>
                  <a:gd name="T14" fmla="*/ 340 w 456"/>
                  <a:gd name="T15" fmla="*/ 300 h 338"/>
                  <a:gd name="T16" fmla="*/ 321 w 456"/>
                  <a:gd name="T17" fmla="*/ 291 h 338"/>
                  <a:gd name="T18" fmla="*/ 299 w 456"/>
                  <a:gd name="T19" fmla="*/ 281 h 338"/>
                  <a:gd name="T20" fmla="*/ 291 w 456"/>
                  <a:gd name="T21" fmla="*/ 276 h 338"/>
                  <a:gd name="T22" fmla="*/ 285 w 456"/>
                  <a:gd name="T23" fmla="*/ 272 h 338"/>
                  <a:gd name="T24" fmla="*/ 278 w 456"/>
                  <a:gd name="T25" fmla="*/ 270 h 338"/>
                  <a:gd name="T26" fmla="*/ 276 w 456"/>
                  <a:gd name="T27" fmla="*/ 267 h 338"/>
                  <a:gd name="T28" fmla="*/ 270 w 456"/>
                  <a:gd name="T29" fmla="*/ 262 h 338"/>
                  <a:gd name="T30" fmla="*/ 265 w 456"/>
                  <a:gd name="T31" fmla="*/ 238 h 338"/>
                  <a:gd name="T32" fmla="*/ 255 w 456"/>
                  <a:gd name="T33" fmla="*/ 216 h 338"/>
                  <a:gd name="T34" fmla="*/ 250 w 456"/>
                  <a:gd name="T35" fmla="*/ 209 h 338"/>
                  <a:gd name="T36" fmla="*/ 244 w 456"/>
                  <a:gd name="T37" fmla="*/ 204 h 338"/>
                  <a:gd name="T38" fmla="*/ 236 w 456"/>
                  <a:gd name="T39" fmla="*/ 203 h 338"/>
                  <a:gd name="T40" fmla="*/ 227 w 456"/>
                  <a:gd name="T41" fmla="*/ 192 h 338"/>
                  <a:gd name="T42" fmla="*/ 215 w 456"/>
                  <a:gd name="T43" fmla="*/ 185 h 338"/>
                  <a:gd name="T44" fmla="*/ 204 w 456"/>
                  <a:gd name="T45" fmla="*/ 178 h 338"/>
                  <a:gd name="T46" fmla="*/ 190 w 456"/>
                  <a:gd name="T47" fmla="*/ 172 h 338"/>
                  <a:gd name="T48" fmla="*/ 178 w 456"/>
                  <a:gd name="T49" fmla="*/ 163 h 338"/>
                  <a:gd name="T50" fmla="*/ 171 w 456"/>
                  <a:gd name="T51" fmla="*/ 160 h 338"/>
                  <a:gd name="T52" fmla="*/ 166 w 456"/>
                  <a:gd name="T53" fmla="*/ 155 h 338"/>
                  <a:gd name="T54" fmla="*/ 162 w 456"/>
                  <a:gd name="T55" fmla="*/ 150 h 338"/>
                  <a:gd name="T56" fmla="*/ 154 w 456"/>
                  <a:gd name="T57" fmla="*/ 132 h 338"/>
                  <a:gd name="T58" fmla="*/ 138 w 456"/>
                  <a:gd name="T59" fmla="*/ 115 h 338"/>
                  <a:gd name="T60" fmla="*/ 125 w 456"/>
                  <a:gd name="T61" fmla="*/ 108 h 338"/>
                  <a:gd name="T62" fmla="*/ 119 w 456"/>
                  <a:gd name="T63" fmla="*/ 102 h 338"/>
                  <a:gd name="T64" fmla="*/ 119 w 456"/>
                  <a:gd name="T65" fmla="*/ 93 h 338"/>
                  <a:gd name="T66" fmla="*/ 112 w 456"/>
                  <a:gd name="T67" fmla="*/ 92 h 338"/>
                  <a:gd name="T68" fmla="*/ 97 w 456"/>
                  <a:gd name="T69" fmla="*/ 60 h 338"/>
                  <a:gd name="T70" fmla="*/ 83 w 456"/>
                  <a:gd name="T71" fmla="*/ 56 h 338"/>
                  <a:gd name="T72" fmla="*/ 77 w 456"/>
                  <a:gd name="T73" fmla="*/ 48 h 338"/>
                  <a:gd name="T74" fmla="*/ 71 w 456"/>
                  <a:gd name="T75" fmla="*/ 45 h 338"/>
                  <a:gd name="T76" fmla="*/ 65 w 456"/>
                  <a:gd name="T77" fmla="*/ 44 h 338"/>
                  <a:gd name="T78" fmla="*/ 59 w 456"/>
                  <a:gd name="T79" fmla="*/ 40 h 338"/>
                  <a:gd name="T80" fmla="*/ 45 w 456"/>
                  <a:gd name="T81" fmla="*/ 35 h 338"/>
                  <a:gd name="T82" fmla="*/ 28 w 456"/>
                  <a:gd name="T83" fmla="*/ 24 h 338"/>
                  <a:gd name="T84" fmla="*/ 22 w 456"/>
                  <a:gd name="T85" fmla="*/ 17 h 338"/>
                  <a:gd name="T86" fmla="*/ 12 w 456"/>
                  <a:gd name="T87" fmla="*/ 13 h 338"/>
                  <a:gd name="T88" fmla="*/ 4 w 456"/>
                  <a:gd name="T89" fmla="*/ 11 h 338"/>
                  <a:gd name="T90" fmla="*/ 455 w 456"/>
                  <a:gd name="T91" fmla="*/ 192 h 33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56"/>
                  <a:gd name="T139" fmla="*/ 0 h 338"/>
                  <a:gd name="T140" fmla="*/ 456 w 456"/>
                  <a:gd name="T141" fmla="*/ 338 h 33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56" h="338">
                    <a:moveTo>
                      <a:pt x="431" y="337"/>
                    </a:moveTo>
                    <a:lnTo>
                      <a:pt x="430" y="334"/>
                    </a:lnTo>
                    <a:lnTo>
                      <a:pt x="429" y="331"/>
                    </a:lnTo>
                    <a:lnTo>
                      <a:pt x="429" y="329"/>
                    </a:lnTo>
                    <a:lnTo>
                      <a:pt x="426" y="328"/>
                    </a:lnTo>
                    <a:lnTo>
                      <a:pt x="426" y="326"/>
                    </a:lnTo>
                    <a:lnTo>
                      <a:pt x="424" y="324"/>
                    </a:lnTo>
                    <a:lnTo>
                      <a:pt x="419" y="324"/>
                    </a:lnTo>
                    <a:lnTo>
                      <a:pt x="414" y="323"/>
                    </a:lnTo>
                    <a:lnTo>
                      <a:pt x="409" y="322"/>
                    </a:lnTo>
                    <a:lnTo>
                      <a:pt x="404" y="322"/>
                    </a:lnTo>
                    <a:lnTo>
                      <a:pt x="399" y="321"/>
                    </a:lnTo>
                    <a:lnTo>
                      <a:pt x="394" y="319"/>
                    </a:lnTo>
                    <a:lnTo>
                      <a:pt x="388" y="317"/>
                    </a:lnTo>
                    <a:lnTo>
                      <a:pt x="383" y="316"/>
                    </a:lnTo>
                    <a:lnTo>
                      <a:pt x="378" y="314"/>
                    </a:lnTo>
                    <a:lnTo>
                      <a:pt x="373" y="313"/>
                    </a:lnTo>
                    <a:lnTo>
                      <a:pt x="368" y="311"/>
                    </a:lnTo>
                    <a:lnTo>
                      <a:pt x="363" y="309"/>
                    </a:lnTo>
                    <a:lnTo>
                      <a:pt x="357" y="308"/>
                    </a:lnTo>
                    <a:lnTo>
                      <a:pt x="352" y="306"/>
                    </a:lnTo>
                    <a:lnTo>
                      <a:pt x="347" y="305"/>
                    </a:lnTo>
                    <a:lnTo>
                      <a:pt x="342" y="304"/>
                    </a:lnTo>
                    <a:lnTo>
                      <a:pt x="340" y="300"/>
                    </a:lnTo>
                    <a:lnTo>
                      <a:pt x="334" y="297"/>
                    </a:lnTo>
                    <a:lnTo>
                      <a:pt x="328" y="294"/>
                    </a:lnTo>
                    <a:lnTo>
                      <a:pt x="321" y="291"/>
                    </a:lnTo>
                    <a:lnTo>
                      <a:pt x="313" y="287"/>
                    </a:lnTo>
                    <a:lnTo>
                      <a:pt x="306" y="284"/>
                    </a:lnTo>
                    <a:lnTo>
                      <a:pt x="299" y="281"/>
                    </a:lnTo>
                    <a:lnTo>
                      <a:pt x="294" y="279"/>
                    </a:lnTo>
                    <a:lnTo>
                      <a:pt x="293" y="277"/>
                    </a:lnTo>
                    <a:lnTo>
                      <a:pt x="291" y="276"/>
                    </a:lnTo>
                    <a:lnTo>
                      <a:pt x="289" y="275"/>
                    </a:lnTo>
                    <a:lnTo>
                      <a:pt x="287" y="273"/>
                    </a:lnTo>
                    <a:lnTo>
                      <a:pt x="285" y="272"/>
                    </a:lnTo>
                    <a:lnTo>
                      <a:pt x="283" y="271"/>
                    </a:lnTo>
                    <a:lnTo>
                      <a:pt x="281" y="270"/>
                    </a:lnTo>
                    <a:lnTo>
                      <a:pt x="278" y="270"/>
                    </a:lnTo>
                    <a:lnTo>
                      <a:pt x="278" y="269"/>
                    </a:lnTo>
                    <a:lnTo>
                      <a:pt x="277" y="268"/>
                    </a:lnTo>
                    <a:lnTo>
                      <a:pt x="276" y="267"/>
                    </a:lnTo>
                    <a:lnTo>
                      <a:pt x="276" y="265"/>
                    </a:lnTo>
                    <a:lnTo>
                      <a:pt x="271" y="265"/>
                    </a:lnTo>
                    <a:lnTo>
                      <a:pt x="270" y="262"/>
                    </a:lnTo>
                    <a:lnTo>
                      <a:pt x="269" y="256"/>
                    </a:lnTo>
                    <a:lnTo>
                      <a:pt x="267" y="247"/>
                    </a:lnTo>
                    <a:lnTo>
                      <a:pt x="265" y="238"/>
                    </a:lnTo>
                    <a:lnTo>
                      <a:pt x="262" y="229"/>
                    </a:lnTo>
                    <a:lnTo>
                      <a:pt x="259" y="221"/>
                    </a:lnTo>
                    <a:lnTo>
                      <a:pt x="255" y="216"/>
                    </a:lnTo>
                    <a:lnTo>
                      <a:pt x="251" y="214"/>
                    </a:lnTo>
                    <a:lnTo>
                      <a:pt x="250" y="211"/>
                    </a:lnTo>
                    <a:lnTo>
                      <a:pt x="250" y="209"/>
                    </a:lnTo>
                    <a:lnTo>
                      <a:pt x="249" y="207"/>
                    </a:lnTo>
                    <a:lnTo>
                      <a:pt x="247" y="205"/>
                    </a:lnTo>
                    <a:lnTo>
                      <a:pt x="244" y="204"/>
                    </a:lnTo>
                    <a:lnTo>
                      <a:pt x="242" y="204"/>
                    </a:lnTo>
                    <a:lnTo>
                      <a:pt x="239" y="204"/>
                    </a:lnTo>
                    <a:lnTo>
                      <a:pt x="236" y="203"/>
                    </a:lnTo>
                    <a:lnTo>
                      <a:pt x="234" y="199"/>
                    </a:lnTo>
                    <a:lnTo>
                      <a:pt x="231" y="195"/>
                    </a:lnTo>
                    <a:lnTo>
                      <a:pt x="227" y="192"/>
                    </a:lnTo>
                    <a:lnTo>
                      <a:pt x="223" y="189"/>
                    </a:lnTo>
                    <a:lnTo>
                      <a:pt x="219" y="187"/>
                    </a:lnTo>
                    <a:lnTo>
                      <a:pt x="215" y="185"/>
                    </a:lnTo>
                    <a:lnTo>
                      <a:pt x="211" y="182"/>
                    </a:lnTo>
                    <a:lnTo>
                      <a:pt x="207" y="178"/>
                    </a:lnTo>
                    <a:lnTo>
                      <a:pt x="204" y="178"/>
                    </a:lnTo>
                    <a:lnTo>
                      <a:pt x="199" y="176"/>
                    </a:lnTo>
                    <a:lnTo>
                      <a:pt x="195" y="174"/>
                    </a:lnTo>
                    <a:lnTo>
                      <a:pt x="190" y="172"/>
                    </a:lnTo>
                    <a:lnTo>
                      <a:pt x="185" y="169"/>
                    </a:lnTo>
                    <a:lnTo>
                      <a:pt x="181" y="166"/>
                    </a:lnTo>
                    <a:lnTo>
                      <a:pt x="178" y="163"/>
                    </a:lnTo>
                    <a:lnTo>
                      <a:pt x="175" y="161"/>
                    </a:lnTo>
                    <a:lnTo>
                      <a:pt x="173" y="160"/>
                    </a:lnTo>
                    <a:lnTo>
                      <a:pt x="171" y="160"/>
                    </a:lnTo>
                    <a:lnTo>
                      <a:pt x="170" y="158"/>
                    </a:lnTo>
                    <a:lnTo>
                      <a:pt x="168" y="157"/>
                    </a:lnTo>
                    <a:lnTo>
                      <a:pt x="166" y="155"/>
                    </a:lnTo>
                    <a:lnTo>
                      <a:pt x="165" y="153"/>
                    </a:lnTo>
                    <a:lnTo>
                      <a:pt x="163" y="151"/>
                    </a:lnTo>
                    <a:lnTo>
                      <a:pt x="162" y="150"/>
                    </a:lnTo>
                    <a:lnTo>
                      <a:pt x="161" y="145"/>
                    </a:lnTo>
                    <a:lnTo>
                      <a:pt x="158" y="138"/>
                    </a:lnTo>
                    <a:lnTo>
                      <a:pt x="154" y="132"/>
                    </a:lnTo>
                    <a:lnTo>
                      <a:pt x="149" y="126"/>
                    </a:lnTo>
                    <a:lnTo>
                      <a:pt x="144" y="120"/>
                    </a:lnTo>
                    <a:lnTo>
                      <a:pt x="138" y="115"/>
                    </a:lnTo>
                    <a:lnTo>
                      <a:pt x="133" y="110"/>
                    </a:lnTo>
                    <a:lnTo>
                      <a:pt x="128" y="108"/>
                    </a:lnTo>
                    <a:lnTo>
                      <a:pt x="125" y="108"/>
                    </a:lnTo>
                    <a:lnTo>
                      <a:pt x="123" y="106"/>
                    </a:lnTo>
                    <a:lnTo>
                      <a:pt x="121" y="104"/>
                    </a:lnTo>
                    <a:lnTo>
                      <a:pt x="119" y="102"/>
                    </a:lnTo>
                    <a:lnTo>
                      <a:pt x="118" y="100"/>
                    </a:lnTo>
                    <a:lnTo>
                      <a:pt x="120" y="94"/>
                    </a:lnTo>
                    <a:lnTo>
                      <a:pt x="119" y="93"/>
                    </a:lnTo>
                    <a:lnTo>
                      <a:pt x="118" y="93"/>
                    </a:lnTo>
                    <a:lnTo>
                      <a:pt x="115" y="94"/>
                    </a:lnTo>
                    <a:lnTo>
                      <a:pt x="112" y="92"/>
                    </a:lnTo>
                    <a:lnTo>
                      <a:pt x="107" y="88"/>
                    </a:lnTo>
                    <a:lnTo>
                      <a:pt x="102" y="77"/>
                    </a:lnTo>
                    <a:lnTo>
                      <a:pt x="97" y="60"/>
                    </a:lnTo>
                    <a:lnTo>
                      <a:pt x="93" y="60"/>
                    </a:lnTo>
                    <a:lnTo>
                      <a:pt x="92" y="56"/>
                    </a:lnTo>
                    <a:lnTo>
                      <a:pt x="83" y="56"/>
                    </a:lnTo>
                    <a:lnTo>
                      <a:pt x="81" y="53"/>
                    </a:lnTo>
                    <a:lnTo>
                      <a:pt x="79" y="50"/>
                    </a:lnTo>
                    <a:lnTo>
                      <a:pt x="77" y="48"/>
                    </a:lnTo>
                    <a:lnTo>
                      <a:pt x="76" y="45"/>
                    </a:lnTo>
                    <a:lnTo>
                      <a:pt x="74" y="45"/>
                    </a:lnTo>
                    <a:lnTo>
                      <a:pt x="71" y="45"/>
                    </a:lnTo>
                    <a:lnTo>
                      <a:pt x="69" y="45"/>
                    </a:lnTo>
                    <a:lnTo>
                      <a:pt x="67" y="45"/>
                    </a:lnTo>
                    <a:lnTo>
                      <a:pt x="65" y="44"/>
                    </a:lnTo>
                    <a:lnTo>
                      <a:pt x="63" y="43"/>
                    </a:lnTo>
                    <a:lnTo>
                      <a:pt x="61" y="42"/>
                    </a:lnTo>
                    <a:lnTo>
                      <a:pt x="59" y="40"/>
                    </a:lnTo>
                    <a:lnTo>
                      <a:pt x="56" y="39"/>
                    </a:lnTo>
                    <a:lnTo>
                      <a:pt x="51" y="37"/>
                    </a:lnTo>
                    <a:lnTo>
                      <a:pt x="45" y="35"/>
                    </a:lnTo>
                    <a:lnTo>
                      <a:pt x="39" y="31"/>
                    </a:lnTo>
                    <a:lnTo>
                      <a:pt x="33" y="28"/>
                    </a:lnTo>
                    <a:lnTo>
                      <a:pt x="28" y="24"/>
                    </a:lnTo>
                    <a:lnTo>
                      <a:pt x="24" y="21"/>
                    </a:lnTo>
                    <a:lnTo>
                      <a:pt x="23" y="18"/>
                    </a:lnTo>
                    <a:lnTo>
                      <a:pt x="22" y="17"/>
                    </a:lnTo>
                    <a:lnTo>
                      <a:pt x="19" y="14"/>
                    </a:lnTo>
                    <a:lnTo>
                      <a:pt x="16" y="13"/>
                    </a:lnTo>
                    <a:lnTo>
                      <a:pt x="12" y="13"/>
                    </a:lnTo>
                    <a:lnTo>
                      <a:pt x="10" y="13"/>
                    </a:lnTo>
                    <a:lnTo>
                      <a:pt x="7" y="13"/>
                    </a:lnTo>
                    <a:lnTo>
                      <a:pt x="4" y="11"/>
                    </a:lnTo>
                    <a:lnTo>
                      <a:pt x="2" y="7"/>
                    </a:lnTo>
                    <a:lnTo>
                      <a:pt x="0" y="0"/>
                    </a:lnTo>
                    <a:lnTo>
                      <a:pt x="455" y="192"/>
                    </a:lnTo>
                    <a:lnTo>
                      <a:pt x="431" y="337"/>
                    </a:lnTo>
                  </a:path>
                </a:pathLst>
              </a:custGeom>
              <a:solidFill>
                <a:srgbClr val="00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9" name="Freeform 20"/>
              <p:cNvSpPr>
                <a:spLocks/>
              </p:cNvSpPr>
              <p:nvPr/>
            </p:nvSpPr>
            <p:spPr bwMode="auto">
              <a:xfrm>
                <a:off x="1232" y="1505"/>
                <a:ext cx="456" cy="338"/>
              </a:xfrm>
              <a:custGeom>
                <a:avLst/>
                <a:gdLst>
                  <a:gd name="T0" fmla="*/ 430 w 456"/>
                  <a:gd name="T1" fmla="*/ 334 h 338"/>
                  <a:gd name="T2" fmla="*/ 426 w 456"/>
                  <a:gd name="T3" fmla="*/ 328 h 338"/>
                  <a:gd name="T4" fmla="*/ 424 w 456"/>
                  <a:gd name="T5" fmla="*/ 324 h 338"/>
                  <a:gd name="T6" fmla="*/ 409 w 456"/>
                  <a:gd name="T7" fmla="*/ 322 h 338"/>
                  <a:gd name="T8" fmla="*/ 394 w 456"/>
                  <a:gd name="T9" fmla="*/ 319 h 338"/>
                  <a:gd name="T10" fmla="*/ 378 w 456"/>
                  <a:gd name="T11" fmla="*/ 314 h 338"/>
                  <a:gd name="T12" fmla="*/ 363 w 456"/>
                  <a:gd name="T13" fmla="*/ 309 h 338"/>
                  <a:gd name="T14" fmla="*/ 347 w 456"/>
                  <a:gd name="T15" fmla="*/ 305 h 338"/>
                  <a:gd name="T16" fmla="*/ 340 w 456"/>
                  <a:gd name="T17" fmla="*/ 300 h 338"/>
                  <a:gd name="T18" fmla="*/ 321 w 456"/>
                  <a:gd name="T19" fmla="*/ 291 h 338"/>
                  <a:gd name="T20" fmla="*/ 299 w 456"/>
                  <a:gd name="T21" fmla="*/ 281 h 338"/>
                  <a:gd name="T22" fmla="*/ 293 w 456"/>
                  <a:gd name="T23" fmla="*/ 277 h 338"/>
                  <a:gd name="T24" fmla="*/ 287 w 456"/>
                  <a:gd name="T25" fmla="*/ 273 h 338"/>
                  <a:gd name="T26" fmla="*/ 281 w 456"/>
                  <a:gd name="T27" fmla="*/ 270 h 338"/>
                  <a:gd name="T28" fmla="*/ 278 w 456"/>
                  <a:gd name="T29" fmla="*/ 269 h 338"/>
                  <a:gd name="T30" fmla="*/ 276 w 456"/>
                  <a:gd name="T31" fmla="*/ 265 h 338"/>
                  <a:gd name="T32" fmla="*/ 270 w 456"/>
                  <a:gd name="T33" fmla="*/ 262 h 338"/>
                  <a:gd name="T34" fmla="*/ 265 w 456"/>
                  <a:gd name="T35" fmla="*/ 238 h 338"/>
                  <a:gd name="T36" fmla="*/ 255 w 456"/>
                  <a:gd name="T37" fmla="*/ 216 h 338"/>
                  <a:gd name="T38" fmla="*/ 250 w 456"/>
                  <a:gd name="T39" fmla="*/ 211 h 338"/>
                  <a:gd name="T40" fmla="*/ 247 w 456"/>
                  <a:gd name="T41" fmla="*/ 205 h 338"/>
                  <a:gd name="T42" fmla="*/ 242 w 456"/>
                  <a:gd name="T43" fmla="*/ 204 h 338"/>
                  <a:gd name="T44" fmla="*/ 236 w 456"/>
                  <a:gd name="T45" fmla="*/ 203 h 338"/>
                  <a:gd name="T46" fmla="*/ 227 w 456"/>
                  <a:gd name="T47" fmla="*/ 192 h 338"/>
                  <a:gd name="T48" fmla="*/ 215 w 456"/>
                  <a:gd name="T49" fmla="*/ 185 h 338"/>
                  <a:gd name="T50" fmla="*/ 207 w 456"/>
                  <a:gd name="T51" fmla="*/ 178 h 338"/>
                  <a:gd name="T52" fmla="*/ 195 w 456"/>
                  <a:gd name="T53" fmla="*/ 174 h 338"/>
                  <a:gd name="T54" fmla="*/ 181 w 456"/>
                  <a:gd name="T55" fmla="*/ 166 h 338"/>
                  <a:gd name="T56" fmla="*/ 175 w 456"/>
                  <a:gd name="T57" fmla="*/ 161 h 338"/>
                  <a:gd name="T58" fmla="*/ 170 w 456"/>
                  <a:gd name="T59" fmla="*/ 158 h 338"/>
                  <a:gd name="T60" fmla="*/ 165 w 456"/>
                  <a:gd name="T61" fmla="*/ 153 h 338"/>
                  <a:gd name="T62" fmla="*/ 162 w 456"/>
                  <a:gd name="T63" fmla="*/ 150 h 338"/>
                  <a:gd name="T64" fmla="*/ 154 w 456"/>
                  <a:gd name="T65" fmla="*/ 132 h 338"/>
                  <a:gd name="T66" fmla="*/ 138 w 456"/>
                  <a:gd name="T67" fmla="*/ 115 h 338"/>
                  <a:gd name="T68" fmla="*/ 125 w 456"/>
                  <a:gd name="T69" fmla="*/ 108 h 338"/>
                  <a:gd name="T70" fmla="*/ 121 w 456"/>
                  <a:gd name="T71" fmla="*/ 104 h 338"/>
                  <a:gd name="T72" fmla="*/ 118 w 456"/>
                  <a:gd name="T73" fmla="*/ 100 h 338"/>
                  <a:gd name="T74" fmla="*/ 118 w 456"/>
                  <a:gd name="T75" fmla="*/ 93 h 338"/>
                  <a:gd name="T76" fmla="*/ 107 w 456"/>
                  <a:gd name="T77" fmla="*/ 88 h 338"/>
                  <a:gd name="T78" fmla="*/ 93 w 456"/>
                  <a:gd name="T79" fmla="*/ 60 h 338"/>
                  <a:gd name="T80" fmla="*/ 83 w 456"/>
                  <a:gd name="T81" fmla="*/ 56 h 338"/>
                  <a:gd name="T82" fmla="*/ 77 w 456"/>
                  <a:gd name="T83" fmla="*/ 48 h 338"/>
                  <a:gd name="T84" fmla="*/ 74 w 456"/>
                  <a:gd name="T85" fmla="*/ 45 h 338"/>
                  <a:gd name="T86" fmla="*/ 67 w 456"/>
                  <a:gd name="T87" fmla="*/ 45 h 338"/>
                  <a:gd name="T88" fmla="*/ 61 w 456"/>
                  <a:gd name="T89" fmla="*/ 42 h 338"/>
                  <a:gd name="T90" fmla="*/ 56 w 456"/>
                  <a:gd name="T91" fmla="*/ 39 h 338"/>
                  <a:gd name="T92" fmla="*/ 39 w 456"/>
                  <a:gd name="T93" fmla="*/ 31 h 338"/>
                  <a:gd name="T94" fmla="*/ 24 w 456"/>
                  <a:gd name="T95" fmla="*/ 21 h 338"/>
                  <a:gd name="T96" fmla="*/ 22 w 456"/>
                  <a:gd name="T97" fmla="*/ 17 h 338"/>
                  <a:gd name="T98" fmla="*/ 12 w 456"/>
                  <a:gd name="T99" fmla="*/ 13 h 338"/>
                  <a:gd name="T100" fmla="*/ 4 w 456"/>
                  <a:gd name="T101" fmla="*/ 11 h 338"/>
                  <a:gd name="T102" fmla="*/ 455 w 456"/>
                  <a:gd name="T103" fmla="*/ 192 h 33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56"/>
                  <a:gd name="T157" fmla="*/ 0 h 338"/>
                  <a:gd name="T158" fmla="*/ 456 w 456"/>
                  <a:gd name="T159" fmla="*/ 338 h 33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56" h="338">
                    <a:moveTo>
                      <a:pt x="431" y="337"/>
                    </a:moveTo>
                    <a:lnTo>
                      <a:pt x="431" y="337"/>
                    </a:lnTo>
                    <a:lnTo>
                      <a:pt x="430" y="334"/>
                    </a:lnTo>
                    <a:lnTo>
                      <a:pt x="429" y="331"/>
                    </a:lnTo>
                    <a:lnTo>
                      <a:pt x="429" y="329"/>
                    </a:lnTo>
                    <a:lnTo>
                      <a:pt x="426" y="328"/>
                    </a:lnTo>
                    <a:lnTo>
                      <a:pt x="426" y="326"/>
                    </a:lnTo>
                    <a:lnTo>
                      <a:pt x="424" y="324"/>
                    </a:lnTo>
                    <a:lnTo>
                      <a:pt x="419" y="324"/>
                    </a:lnTo>
                    <a:lnTo>
                      <a:pt x="414" y="323"/>
                    </a:lnTo>
                    <a:lnTo>
                      <a:pt x="409" y="322"/>
                    </a:lnTo>
                    <a:lnTo>
                      <a:pt x="404" y="322"/>
                    </a:lnTo>
                    <a:lnTo>
                      <a:pt x="399" y="321"/>
                    </a:lnTo>
                    <a:lnTo>
                      <a:pt x="394" y="319"/>
                    </a:lnTo>
                    <a:lnTo>
                      <a:pt x="388" y="317"/>
                    </a:lnTo>
                    <a:lnTo>
                      <a:pt x="383" y="316"/>
                    </a:lnTo>
                    <a:lnTo>
                      <a:pt x="378" y="314"/>
                    </a:lnTo>
                    <a:lnTo>
                      <a:pt x="373" y="313"/>
                    </a:lnTo>
                    <a:lnTo>
                      <a:pt x="368" y="311"/>
                    </a:lnTo>
                    <a:lnTo>
                      <a:pt x="363" y="309"/>
                    </a:lnTo>
                    <a:lnTo>
                      <a:pt x="357" y="308"/>
                    </a:lnTo>
                    <a:lnTo>
                      <a:pt x="352" y="306"/>
                    </a:lnTo>
                    <a:lnTo>
                      <a:pt x="347" y="305"/>
                    </a:lnTo>
                    <a:lnTo>
                      <a:pt x="342" y="304"/>
                    </a:lnTo>
                    <a:lnTo>
                      <a:pt x="340" y="300"/>
                    </a:lnTo>
                    <a:lnTo>
                      <a:pt x="334" y="297"/>
                    </a:lnTo>
                    <a:lnTo>
                      <a:pt x="328" y="294"/>
                    </a:lnTo>
                    <a:lnTo>
                      <a:pt x="321" y="291"/>
                    </a:lnTo>
                    <a:lnTo>
                      <a:pt x="313" y="287"/>
                    </a:lnTo>
                    <a:lnTo>
                      <a:pt x="306" y="284"/>
                    </a:lnTo>
                    <a:lnTo>
                      <a:pt x="299" y="281"/>
                    </a:lnTo>
                    <a:lnTo>
                      <a:pt x="294" y="279"/>
                    </a:lnTo>
                    <a:lnTo>
                      <a:pt x="293" y="277"/>
                    </a:lnTo>
                    <a:lnTo>
                      <a:pt x="291" y="276"/>
                    </a:lnTo>
                    <a:lnTo>
                      <a:pt x="289" y="275"/>
                    </a:lnTo>
                    <a:lnTo>
                      <a:pt x="287" y="273"/>
                    </a:lnTo>
                    <a:lnTo>
                      <a:pt x="285" y="272"/>
                    </a:lnTo>
                    <a:lnTo>
                      <a:pt x="283" y="271"/>
                    </a:lnTo>
                    <a:lnTo>
                      <a:pt x="281" y="270"/>
                    </a:lnTo>
                    <a:lnTo>
                      <a:pt x="278" y="270"/>
                    </a:lnTo>
                    <a:lnTo>
                      <a:pt x="278" y="269"/>
                    </a:lnTo>
                    <a:lnTo>
                      <a:pt x="277" y="268"/>
                    </a:lnTo>
                    <a:lnTo>
                      <a:pt x="276" y="267"/>
                    </a:lnTo>
                    <a:lnTo>
                      <a:pt x="276" y="265"/>
                    </a:lnTo>
                    <a:lnTo>
                      <a:pt x="271" y="265"/>
                    </a:lnTo>
                    <a:lnTo>
                      <a:pt x="270" y="262"/>
                    </a:lnTo>
                    <a:lnTo>
                      <a:pt x="269" y="256"/>
                    </a:lnTo>
                    <a:lnTo>
                      <a:pt x="267" y="247"/>
                    </a:lnTo>
                    <a:lnTo>
                      <a:pt x="265" y="238"/>
                    </a:lnTo>
                    <a:lnTo>
                      <a:pt x="262" y="229"/>
                    </a:lnTo>
                    <a:lnTo>
                      <a:pt x="259" y="221"/>
                    </a:lnTo>
                    <a:lnTo>
                      <a:pt x="255" y="216"/>
                    </a:lnTo>
                    <a:lnTo>
                      <a:pt x="251" y="214"/>
                    </a:lnTo>
                    <a:lnTo>
                      <a:pt x="250" y="211"/>
                    </a:lnTo>
                    <a:lnTo>
                      <a:pt x="250" y="209"/>
                    </a:lnTo>
                    <a:lnTo>
                      <a:pt x="249" y="207"/>
                    </a:lnTo>
                    <a:lnTo>
                      <a:pt x="247" y="205"/>
                    </a:lnTo>
                    <a:lnTo>
                      <a:pt x="244" y="204"/>
                    </a:lnTo>
                    <a:lnTo>
                      <a:pt x="242" y="204"/>
                    </a:lnTo>
                    <a:lnTo>
                      <a:pt x="239" y="204"/>
                    </a:lnTo>
                    <a:lnTo>
                      <a:pt x="236" y="203"/>
                    </a:lnTo>
                    <a:lnTo>
                      <a:pt x="234" y="199"/>
                    </a:lnTo>
                    <a:lnTo>
                      <a:pt x="231" y="195"/>
                    </a:lnTo>
                    <a:lnTo>
                      <a:pt x="227" y="192"/>
                    </a:lnTo>
                    <a:lnTo>
                      <a:pt x="223" y="189"/>
                    </a:lnTo>
                    <a:lnTo>
                      <a:pt x="219" y="187"/>
                    </a:lnTo>
                    <a:lnTo>
                      <a:pt x="215" y="185"/>
                    </a:lnTo>
                    <a:lnTo>
                      <a:pt x="211" y="182"/>
                    </a:lnTo>
                    <a:lnTo>
                      <a:pt x="207" y="178"/>
                    </a:lnTo>
                    <a:lnTo>
                      <a:pt x="204" y="178"/>
                    </a:lnTo>
                    <a:lnTo>
                      <a:pt x="199" y="176"/>
                    </a:lnTo>
                    <a:lnTo>
                      <a:pt x="195" y="174"/>
                    </a:lnTo>
                    <a:lnTo>
                      <a:pt x="190" y="172"/>
                    </a:lnTo>
                    <a:lnTo>
                      <a:pt x="185" y="169"/>
                    </a:lnTo>
                    <a:lnTo>
                      <a:pt x="181" y="166"/>
                    </a:lnTo>
                    <a:lnTo>
                      <a:pt x="178" y="163"/>
                    </a:lnTo>
                    <a:lnTo>
                      <a:pt x="175" y="161"/>
                    </a:lnTo>
                    <a:lnTo>
                      <a:pt x="173" y="160"/>
                    </a:lnTo>
                    <a:lnTo>
                      <a:pt x="171" y="160"/>
                    </a:lnTo>
                    <a:lnTo>
                      <a:pt x="170" y="158"/>
                    </a:lnTo>
                    <a:lnTo>
                      <a:pt x="168" y="157"/>
                    </a:lnTo>
                    <a:lnTo>
                      <a:pt x="166" y="155"/>
                    </a:lnTo>
                    <a:lnTo>
                      <a:pt x="165" y="153"/>
                    </a:lnTo>
                    <a:lnTo>
                      <a:pt x="163" y="151"/>
                    </a:lnTo>
                    <a:lnTo>
                      <a:pt x="162" y="150"/>
                    </a:lnTo>
                    <a:lnTo>
                      <a:pt x="161" y="145"/>
                    </a:lnTo>
                    <a:lnTo>
                      <a:pt x="158" y="138"/>
                    </a:lnTo>
                    <a:lnTo>
                      <a:pt x="154" y="132"/>
                    </a:lnTo>
                    <a:lnTo>
                      <a:pt x="149" y="126"/>
                    </a:lnTo>
                    <a:lnTo>
                      <a:pt x="144" y="120"/>
                    </a:lnTo>
                    <a:lnTo>
                      <a:pt x="138" y="115"/>
                    </a:lnTo>
                    <a:lnTo>
                      <a:pt x="133" y="110"/>
                    </a:lnTo>
                    <a:lnTo>
                      <a:pt x="128" y="108"/>
                    </a:lnTo>
                    <a:lnTo>
                      <a:pt x="125" y="108"/>
                    </a:lnTo>
                    <a:lnTo>
                      <a:pt x="123" y="106"/>
                    </a:lnTo>
                    <a:lnTo>
                      <a:pt x="121" y="104"/>
                    </a:lnTo>
                    <a:lnTo>
                      <a:pt x="119" y="102"/>
                    </a:lnTo>
                    <a:lnTo>
                      <a:pt x="118" y="100"/>
                    </a:lnTo>
                    <a:lnTo>
                      <a:pt x="120" y="94"/>
                    </a:lnTo>
                    <a:lnTo>
                      <a:pt x="119" y="93"/>
                    </a:lnTo>
                    <a:lnTo>
                      <a:pt x="118" y="93"/>
                    </a:lnTo>
                    <a:lnTo>
                      <a:pt x="115" y="94"/>
                    </a:lnTo>
                    <a:lnTo>
                      <a:pt x="112" y="92"/>
                    </a:lnTo>
                    <a:lnTo>
                      <a:pt x="107" y="88"/>
                    </a:lnTo>
                    <a:lnTo>
                      <a:pt x="102" y="77"/>
                    </a:lnTo>
                    <a:lnTo>
                      <a:pt x="97" y="60"/>
                    </a:lnTo>
                    <a:lnTo>
                      <a:pt x="93" y="60"/>
                    </a:lnTo>
                    <a:lnTo>
                      <a:pt x="92" y="56"/>
                    </a:lnTo>
                    <a:lnTo>
                      <a:pt x="83" y="56"/>
                    </a:lnTo>
                    <a:lnTo>
                      <a:pt x="81" y="53"/>
                    </a:lnTo>
                    <a:lnTo>
                      <a:pt x="79" y="50"/>
                    </a:lnTo>
                    <a:lnTo>
                      <a:pt x="77" y="48"/>
                    </a:lnTo>
                    <a:lnTo>
                      <a:pt x="76" y="45"/>
                    </a:lnTo>
                    <a:lnTo>
                      <a:pt x="74" y="45"/>
                    </a:lnTo>
                    <a:lnTo>
                      <a:pt x="71" y="45"/>
                    </a:lnTo>
                    <a:lnTo>
                      <a:pt x="69" y="45"/>
                    </a:lnTo>
                    <a:lnTo>
                      <a:pt x="67" y="45"/>
                    </a:lnTo>
                    <a:lnTo>
                      <a:pt x="65" y="44"/>
                    </a:lnTo>
                    <a:lnTo>
                      <a:pt x="63" y="43"/>
                    </a:lnTo>
                    <a:lnTo>
                      <a:pt x="61" y="42"/>
                    </a:lnTo>
                    <a:lnTo>
                      <a:pt x="59" y="40"/>
                    </a:lnTo>
                    <a:lnTo>
                      <a:pt x="56" y="39"/>
                    </a:lnTo>
                    <a:lnTo>
                      <a:pt x="51" y="37"/>
                    </a:lnTo>
                    <a:lnTo>
                      <a:pt x="45" y="35"/>
                    </a:lnTo>
                    <a:lnTo>
                      <a:pt x="39" y="31"/>
                    </a:lnTo>
                    <a:lnTo>
                      <a:pt x="33" y="28"/>
                    </a:lnTo>
                    <a:lnTo>
                      <a:pt x="28" y="24"/>
                    </a:lnTo>
                    <a:lnTo>
                      <a:pt x="24" y="21"/>
                    </a:lnTo>
                    <a:lnTo>
                      <a:pt x="23" y="18"/>
                    </a:lnTo>
                    <a:lnTo>
                      <a:pt x="22" y="17"/>
                    </a:lnTo>
                    <a:lnTo>
                      <a:pt x="19" y="14"/>
                    </a:lnTo>
                    <a:lnTo>
                      <a:pt x="16" y="13"/>
                    </a:lnTo>
                    <a:lnTo>
                      <a:pt x="12" y="13"/>
                    </a:lnTo>
                    <a:lnTo>
                      <a:pt x="10" y="13"/>
                    </a:lnTo>
                    <a:lnTo>
                      <a:pt x="7" y="13"/>
                    </a:lnTo>
                    <a:lnTo>
                      <a:pt x="4" y="11"/>
                    </a:lnTo>
                    <a:lnTo>
                      <a:pt x="2" y="7"/>
                    </a:lnTo>
                    <a:lnTo>
                      <a:pt x="0" y="0"/>
                    </a:lnTo>
                    <a:lnTo>
                      <a:pt x="455" y="192"/>
                    </a:lnTo>
                    <a:lnTo>
                      <a:pt x="431" y="33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59" name="Group 21"/>
          <p:cNvGrpSpPr>
            <a:grpSpLocks/>
          </p:cNvGrpSpPr>
          <p:nvPr/>
        </p:nvGrpSpPr>
        <p:grpSpPr bwMode="auto">
          <a:xfrm>
            <a:off x="5626100" y="3694113"/>
            <a:ext cx="1862138" cy="1446212"/>
            <a:chOff x="3544" y="2327"/>
            <a:chExt cx="1173" cy="911"/>
          </a:xfrm>
        </p:grpSpPr>
        <p:sp>
          <p:nvSpPr>
            <p:cNvPr id="2103" name="Freeform 22"/>
            <p:cNvSpPr>
              <a:spLocks/>
            </p:cNvSpPr>
            <p:nvPr/>
          </p:nvSpPr>
          <p:spPr bwMode="auto">
            <a:xfrm>
              <a:off x="3545" y="2350"/>
              <a:ext cx="296" cy="120"/>
            </a:xfrm>
            <a:custGeom>
              <a:avLst/>
              <a:gdLst>
                <a:gd name="T0" fmla="*/ 36 w 296"/>
                <a:gd name="T1" fmla="*/ 9 h 120"/>
                <a:gd name="T2" fmla="*/ 295 w 296"/>
                <a:gd name="T3" fmla="*/ 33 h 120"/>
                <a:gd name="T4" fmla="*/ 279 w 296"/>
                <a:gd name="T5" fmla="*/ 119 h 120"/>
                <a:gd name="T6" fmla="*/ 0 w 296"/>
                <a:gd name="T7" fmla="*/ 0 h 120"/>
                <a:gd name="T8" fmla="*/ 36 w 296"/>
                <a:gd name="T9" fmla="*/ 9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120"/>
                <a:gd name="T17" fmla="*/ 296 w 296"/>
                <a:gd name="T18" fmla="*/ 120 h 1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120">
                  <a:moveTo>
                    <a:pt x="36" y="9"/>
                  </a:moveTo>
                  <a:lnTo>
                    <a:pt x="295" y="33"/>
                  </a:lnTo>
                  <a:lnTo>
                    <a:pt x="279" y="119"/>
                  </a:lnTo>
                  <a:lnTo>
                    <a:pt x="0" y="0"/>
                  </a:lnTo>
                  <a:lnTo>
                    <a:pt x="36" y="9"/>
                  </a:lnTo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4" name="Freeform 23"/>
            <p:cNvSpPr>
              <a:spLocks/>
            </p:cNvSpPr>
            <p:nvPr/>
          </p:nvSpPr>
          <p:spPr bwMode="auto">
            <a:xfrm>
              <a:off x="3544" y="2346"/>
              <a:ext cx="297" cy="52"/>
            </a:xfrm>
            <a:custGeom>
              <a:avLst/>
              <a:gdLst>
                <a:gd name="T0" fmla="*/ 0 w 297"/>
                <a:gd name="T1" fmla="*/ 0 h 52"/>
                <a:gd name="T2" fmla="*/ 296 w 297"/>
                <a:gd name="T3" fmla="*/ 36 h 52"/>
                <a:gd name="T4" fmla="*/ 294 w 297"/>
                <a:gd name="T5" fmla="*/ 51 h 52"/>
                <a:gd name="T6" fmla="*/ 27 w 297"/>
                <a:gd name="T7" fmla="*/ 12 h 52"/>
                <a:gd name="T8" fmla="*/ 0 w 297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7"/>
                <a:gd name="T16" fmla="*/ 0 h 52"/>
                <a:gd name="T17" fmla="*/ 297 w 297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7" h="52">
                  <a:moveTo>
                    <a:pt x="0" y="0"/>
                  </a:moveTo>
                  <a:lnTo>
                    <a:pt x="296" y="36"/>
                  </a:lnTo>
                  <a:lnTo>
                    <a:pt x="294" y="51"/>
                  </a:lnTo>
                  <a:lnTo>
                    <a:pt x="27" y="12"/>
                  </a:lnTo>
                  <a:lnTo>
                    <a:pt x="0" y="0"/>
                  </a:lnTo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5" name="Freeform 24"/>
            <p:cNvSpPr>
              <a:spLocks/>
            </p:cNvSpPr>
            <p:nvPr/>
          </p:nvSpPr>
          <p:spPr bwMode="auto">
            <a:xfrm>
              <a:off x="3944" y="2532"/>
              <a:ext cx="265" cy="100"/>
            </a:xfrm>
            <a:custGeom>
              <a:avLst/>
              <a:gdLst>
                <a:gd name="T0" fmla="*/ 0 w 265"/>
                <a:gd name="T1" fmla="*/ 0 h 100"/>
                <a:gd name="T2" fmla="*/ 264 w 265"/>
                <a:gd name="T3" fmla="*/ 19 h 100"/>
                <a:gd name="T4" fmla="*/ 248 w 265"/>
                <a:gd name="T5" fmla="*/ 99 h 100"/>
                <a:gd name="T6" fmla="*/ 13 w 265"/>
                <a:gd name="T7" fmla="*/ 6 h 100"/>
                <a:gd name="T8" fmla="*/ 0 w 265"/>
                <a:gd name="T9" fmla="*/ 0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100"/>
                <a:gd name="T17" fmla="*/ 265 w 265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100">
                  <a:moveTo>
                    <a:pt x="0" y="0"/>
                  </a:moveTo>
                  <a:lnTo>
                    <a:pt x="264" y="19"/>
                  </a:lnTo>
                  <a:lnTo>
                    <a:pt x="248" y="99"/>
                  </a:lnTo>
                  <a:lnTo>
                    <a:pt x="13" y="6"/>
                  </a:lnTo>
                  <a:lnTo>
                    <a:pt x="0" y="0"/>
                  </a:lnTo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Freeform 25"/>
            <p:cNvSpPr>
              <a:spLocks/>
            </p:cNvSpPr>
            <p:nvPr/>
          </p:nvSpPr>
          <p:spPr bwMode="auto">
            <a:xfrm>
              <a:off x="3944" y="2532"/>
              <a:ext cx="265" cy="100"/>
            </a:xfrm>
            <a:custGeom>
              <a:avLst/>
              <a:gdLst>
                <a:gd name="T0" fmla="*/ 0 w 265"/>
                <a:gd name="T1" fmla="*/ 0 h 100"/>
                <a:gd name="T2" fmla="*/ 264 w 265"/>
                <a:gd name="T3" fmla="*/ 19 h 100"/>
                <a:gd name="T4" fmla="*/ 248 w 265"/>
                <a:gd name="T5" fmla="*/ 99 h 100"/>
                <a:gd name="T6" fmla="*/ 13 w 265"/>
                <a:gd name="T7" fmla="*/ 6 h 100"/>
                <a:gd name="T8" fmla="*/ 0 w 265"/>
                <a:gd name="T9" fmla="*/ 0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100"/>
                <a:gd name="T17" fmla="*/ 265 w 265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100">
                  <a:moveTo>
                    <a:pt x="0" y="0"/>
                  </a:moveTo>
                  <a:lnTo>
                    <a:pt x="264" y="19"/>
                  </a:lnTo>
                  <a:lnTo>
                    <a:pt x="248" y="99"/>
                  </a:lnTo>
                  <a:lnTo>
                    <a:pt x="13" y="6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Freeform 26"/>
            <p:cNvSpPr>
              <a:spLocks/>
            </p:cNvSpPr>
            <p:nvPr/>
          </p:nvSpPr>
          <p:spPr bwMode="auto">
            <a:xfrm>
              <a:off x="4178" y="2524"/>
              <a:ext cx="121" cy="176"/>
            </a:xfrm>
            <a:custGeom>
              <a:avLst/>
              <a:gdLst>
                <a:gd name="T0" fmla="*/ 36 w 121"/>
                <a:gd name="T1" fmla="*/ 0 h 176"/>
                <a:gd name="T2" fmla="*/ 84 w 121"/>
                <a:gd name="T3" fmla="*/ 0 h 176"/>
                <a:gd name="T4" fmla="*/ 120 w 121"/>
                <a:gd name="T5" fmla="*/ 175 h 176"/>
                <a:gd name="T6" fmla="*/ 0 w 121"/>
                <a:gd name="T7" fmla="*/ 175 h 176"/>
                <a:gd name="T8" fmla="*/ 36 w 121"/>
                <a:gd name="T9" fmla="*/ 0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1"/>
                <a:gd name="T16" fmla="*/ 0 h 176"/>
                <a:gd name="T17" fmla="*/ 121 w 121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1" h="176">
                  <a:moveTo>
                    <a:pt x="36" y="0"/>
                  </a:moveTo>
                  <a:lnTo>
                    <a:pt x="84" y="0"/>
                  </a:lnTo>
                  <a:lnTo>
                    <a:pt x="120" y="175"/>
                  </a:lnTo>
                  <a:lnTo>
                    <a:pt x="0" y="175"/>
                  </a:lnTo>
                  <a:lnTo>
                    <a:pt x="36" y="0"/>
                  </a:lnTo>
                </a:path>
              </a:pathLst>
            </a:custGeom>
            <a:solidFill>
              <a:srgbClr val="66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8" name="Freeform 27"/>
            <p:cNvSpPr>
              <a:spLocks/>
            </p:cNvSpPr>
            <p:nvPr/>
          </p:nvSpPr>
          <p:spPr bwMode="auto">
            <a:xfrm>
              <a:off x="4178" y="2524"/>
              <a:ext cx="121" cy="176"/>
            </a:xfrm>
            <a:custGeom>
              <a:avLst/>
              <a:gdLst>
                <a:gd name="T0" fmla="*/ 36 w 121"/>
                <a:gd name="T1" fmla="*/ 0 h 176"/>
                <a:gd name="T2" fmla="*/ 84 w 121"/>
                <a:gd name="T3" fmla="*/ 0 h 176"/>
                <a:gd name="T4" fmla="*/ 120 w 121"/>
                <a:gd name="T5" fmla="*/ 175 h 176"/>
                <a:gd name="T6" fmla="*/ 0 w 121"/>
                <a:gd name="T7" fmla="*/ 175 h 176"/>
                <a:gd name="T8" fmla="*/ 36 w 121"/>
                <a:gd name="T9" fmla="*/ 0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1"/>
                <a:gd name="T16" fmla="*/ 0 h 176"/>
                <a:gd name="T17" fmla="*/ 121 w 121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1" h="176">
                  <a:moveTo>
                    <a:pt x="36" y="0"/>
                  </a:moveTo>
                  <a:lnTo>
                    <a:pt x="84" y="0"/>
                  </a:lnTo>
                  <a:lnTo>
                    <a:pt x="120" y="175"/>
                  </a:lnTo>
                  <a:lnTo>
                    <a:pt x="0" y="175"/>
                  </a:lnTo>
                  <a:lnTo>
                    <a:pt x="36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Freeform 28"/>
            <p:cNvSpPr>
              <a:spLocks/>
            </p:cNvSpPr>
            <p:nvPr/>
          </p:nvSpPr>
          <p:spPr bwMode="auto">
            <a:xfrm>
              <a:off x="4263" y="2515"/>
              <a:ext cx="90" cy="184"/>
            </a:xfrm>
            <a:custGeom>
              <a:avLst/>
              <a:gdLst>
                <a:gd name="T0" fmla="*/ 0 w 90"/>
                <a:gd name="T1" fmla="*/ 10 h 184"/>
                <a:gd name="T2" fmla="*/ 47 w 90"/>
                <a:gd name="T3" fmla="*/ 0 h 184"/>
                <a:gd name="T4" fmla="*/ 89 w 90"/>
                <a:gd name="T5" fmla="*/ 134 h 184"/>
                <a:gd name="T6" fmla="*/ 35 w 90"/>
                <a:gd name="T7" fmla="*/ 183 h 184"/>
                <a:gd name="T8" fmla="*/ 0 w 90"/>
                <a:gd name="T9" fmla="*/ 10 h 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184"/>
                <a:gd name="T17" fmla="*/ 90 w 90"/>
                <a:gd name="T18" fmla="*/ 184 h 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184">
                  <a:moveTo>
                    <a:pt x="0" y="10"/>
                  </a:moveTo>
                  <a:lnTo>
                    <a:pt x="47" y="0"/>
                  </a:lnTo>
                  <a:lnTo>
                    <a:pt x="89" y="134"/>
                  </a:lnTo>
                  <a:lnTo>
                    <a:pt x="35" y="183"/>
                  </a:lnTo>
                  <a:lnTo>
                    <a:pt x="0" y="10"/>
                  </a:lnTo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Freeform 29"/>
            <p:cNvSpPr>
              <a:spLocks/>
            </p:cNvSpPr>
            <p:nvPr/>
          </p:nvSpPr>
          <p:spPr bwMode="auto">
            <a:xfrm>
              <a:off x="4263" y="2515"/>
              <a:ext cx="90" cy="184"/>
            </a:xfrm>
            <a:custGeom>
              <a:avLst/>
              <a:gdLst>
                <a:gd name="T0" fmla="*/ 0 w 90"/>
                <a:gd name="T1" fmla="*/ 10 h 184"/>
                <a:gd name="T2" fmla="*/ 47 w 90"/>
                <a:gd name="T3" fmla="*/ 0 h 184"/>
                <a:gd name="T4" fmla="*/ 89 w 90"/>
                <a:gd name="T5" fmla="*/ 134 h 184"/>
                <a:gd name="T6" fmla="*/ 35 w 90"/>
                <a:gd name="T7" fmla="*/ 183 h 184"/>
                <a:gd name="T8" fmla="*/ 0 w 90"/>
                <a:gd name="T9" fmla="*/ 10 h 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184"/>
                <a:gd name="T17" fmla="*/ 90 w 90"/>
                <a:gd name="T18" fmla="*/ 184 h 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184">
                  <a:moveTo>
                    <a:pt x="0" y="10"/>
                  </a:moveTo>
                  <a:lnTo>
                    <a:pt x="47" y="0"/>
                  </a:lnTo>
                  <a:lnTo>
                    <a:pt x="89" y="134"/>
                  </a:lnTo>
                  <a:lnTo>
                    <a:pt x="35" y="183"/>
                  </a:lnTo>
                  <a:lnTo>
                    <a:pt x="0" y="1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Freeform 30"/>
            <p:cNvSpPr>
              <a:spLocks/>
            </p:cNvSpPr>
            <p:nvPr/>
          </p:nvSpPr>
          <p:spPr bwMode="auto">
            <a:xfrm>
              <a:off x="4215" y="2515"/>
              <a:ext cx="97" cy="17"/>
            </a:xfrm>
            <a:custGeom>
              <a:avLst/>
              <a:gdLst>
                <a:gd name="T0" fmla="*/ 55 w 97"/>
                <a:gd name="T1" fmla="*/ 0 h 17"/>
                <a:gd name="T2" fmla="*/ 0 w 97"/>
                <a:gd name="T3" fmla="*/ 16 h 17"/>
                <a:gd name="T4" fmla="*/ 47 w 97"/>
                <a:gd name="T5" fmla="*/ 16 h 17"/>
                <a:gd name="T6" fmla="*/ 96 w 97"/>
                <a:gd name="T7" fmla="*/ 0 h 17"/>
                <a:gd name="T8" fmla="*/ 55 w 9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7"/>
                <a:gd name="T16" fmla="*/ 0 h 17"/>
                <a:gd name="T17" fmla="*/ 97 w 9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7" h="17">
                  <a:moveTo>
                    <a:pt x="55" y="0"/>
                  </a:moveTo>
                  <a:lnTo>
                    <a:pt x="0" y="16"/>
                  </a:lnTo>
                  <a:lnTo>
                    <a:pt x="47" y="16"/>
                  </a:lnTo>
                  <a:lnTo>
                    <a:pt x="96" y="0"/>
                  </a:lnTo>
                  <a:lnTo>
                    <a:pt x="55" y="0"/>
                  </a:lnTo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Freeform 31"/>
            <p:cNvSpPr>
              <a:spLocks/>
            </p:cNvSpPr>
            <p:nvPr/>
          </p:nvSpPr>
          <p:spPr bwMode="auto">
            <a:xfrm>
              <a:off x="4215" y="2515"/>
              <a:ext cx="97" cy="17"/>
            </a:xfrm>
            <a:custGeom>
              <a:avLst/>
              <a:gdLst>
                <a:gd name="T0" fmla="*/ 55 w 97"/>
                <a:gd name="T1" fmla="*/ 0 h 17"/>
                <a:gd name="T2" fmla="*/ 0 w 97"/>
                <a:gd name="T3" fmla="*/ 16 h 17"/>
                <a:gd name="T4" fmla="*/ 47 w 97"/>
                <a:gd name="T5" fmla="*/ 16 h 17"/>
                <a:gd name="T6" fmla="*/ 96 w 97"/>
                <a:gd name="T7" fmla="*/ 0 h 17"/>
                <a:gd name="T8" fmla="*/ 55 w 9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7"/>
                <a:gd name="T16" fmla="*/ 0 h 17"/>
                <a:gd name="T17" fmla="*/ 97 w 9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7" h="17">
                  <a:moveTo>
                    <a:pt x="55" y="0"/>
                  </a:moveTo>
                  <a:lnTo>
                    <a:pt x="0" y="16"/>
                  </a:lnTo>
                  <a:lnTo>
                    <a:pt x="47" y="16"/>
                  </a:lnTo>
                  <a:lnTo>
                    <a:pt x="96" y="0"/>
                  </a:lnTo>
                  <a:lnTo>
                    <a:pt x="55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Freeform 32"/>
            <p:cNvSpPr>
              <a:spLocks/>
            </p:cNvSpPr>
            <p:nvPr/>
          </p:nvSpPr>
          <p:spPr bwMode="auto">
            <a:xfrm>
              <a:off x="3941" y="2531"/>
              <a:ext cx="268" cy="35"/>
            </a:xfrm>
            <a:custGeom>
              <a:avLst/>
              <a:gdLst>
                <a:gd name="T0" fmla="*/ 0 w 268"/>
                <a:gd name="T1" fmla="*/ 0 h 35"/>
                <a:gd name="T2" fmla="*/ 267 w 268"/>
                <a:gd name="T3" fmla="*/ 20 h 35"/>
                <a:gd name="T4" fmla="*/ 265 w 268"/>
                <a:gd name="T5" fmla="*/ 34 h 35"/>
                <a:gd name="T6" fmla="*/ 0 w 268"/>
                <a:gd name="T7" fmla="*/ 0 h 35"/>
                <a:gd name="T8" fmla="*/ 0 w 268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8"/>
                <a:gd name="T16" fmla="*/ 0 h 35"/>
                <a:gd name="T17" fmla="*/ 268 w 268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8" h="35">
                  <a:moveTo>
                    <a:pt x="0" y="0"/>
                  </a:moveTo>
                  <a:lnTo>
                    <a:pt x="267" y="20"/>
                  </a:lnTo>
                  <a:lnTo>
                    <a:pt x="265" y="34"/>
                  </a:lnTo>
                  <a:lnTo>
                    <a:pt x="0" y="0"/>
                  </a:lnTo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Freeform 33"/>
            <p:cNvSpPr>
              <a:spLocks/>
            </p:cNvSpPr>
            <p:nvPr/>
          </p:nvSpPr>
          <p:spPr bwMode="auto">
            <a:xfrm>
              <a:off x="3941" y="2531"/>
              <a:ext cx="268" cy="35"/>
            </a:xfrm>
            <a:custGeom>
              <a:avLst/>
              <a:gdLst>
                <a:gd name="T0" fmla="*/ 0 w 268"/>
                <a:gd name="T1" fmla="*/ 0 h 35"/>
                <a:gd name="T2" fmla="*/ 267 w 268"/>
                <a:gd name="T3" fmla="*/ 20 h 35"/>
                <a:gd name="T4" fmla="*/ 265 w 268"/>
                <a:gd name="T5" fmla="*/ 34 h 35"/>
                <a:gd name="T6" fmla="*/ 0 w 268"/>
                <a:gd name="T7" fmla="*/ 0 h 35"/>
                <a:gd name="T8" fmla="*/ 0 w 268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8"/>
                <a:gd name="T16" fmla="*/ 0 h 35"/>
                <a:gd name="T17" fmla="*/ 268 w 268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8" h="35">
                  <a:moveTo>
                    <a:pt x="0" y="0"/>
                  </a:moveTo>
                  <a:lnTo>
                    <a:pt x="267" y="20"/>
                  </a:lnTo>
                  <a:lnTo>
                    <a:pt x="265" y="34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5" name="Freeform 34"/>
            <p:cNvSpPr>
              <a:spLocks/>
            </p:cNvSpPr>
            <p:nvPr/>
          </p:nvSpPr>
          <p:spPr bwMode="auto">
            <a:xfrm>
              <a:off x="3941" y="2531"/>
              <a:ext cx="252" cy="170"/>
            </a:xfrm>
            <a:custGeom>
              <a:avLst/>
              <a:gdLst>
                <a:gd name="T0" fmla="*/ 238 w 252"/>
                <a:gd name="T1" fmla="*/ 167 h 170"/>
                <a:gd name="T2" fmla="*/ 238 w 252"/>
                <a:gd name="T3" fmla="*/ 165 h 170"/>
                <a:gd name="T4" fmla="*/ 236 w 252"/>
                <a:gd name="T5" fmla="*/ 164 h 170"/>
                <a:gd name="T6" fmla="*/ 230 w 252"/>
                <a:gd name="T7" fmla="*/ 162 h 170"/>
                <a:gd name="T8" fmla="*/ 220 w 252"/>
                <a:gd name="T9" fmla="*/ 160 h 170"/>
                <a:gd name="T10" fmla="*/ 209 w 252"/>
                <a:gd name="T11" fmla="*/ 157 h 170"/>
                <a:gd name="T12" fmla="*/ 198 w 252"/>
                <a:gd name="T13" fmla="*/ 154 h 170"/>
                <a:gd name="T14" fmla="*/ 192 w 252"/>
                <a:gd name="T15" fmla="*/ 151 h 170"/>
                <a:gd name="T16" fmla="*/ 186 w 252"/>
                <a:gd name="T17" fmla="*/ 148 h 170"/>
                <a:gd name="T18" fmla="*/ 179 w 252"/>
                <a:gd name="T19" fmla="*/ 145 h 170"/>
                <a:gd name="T20" fmla="*/ 172 w 252"/>
                <a:gd name="T21" fmla="*/ 142 h 170"/>
                <a:gd name="T22" fmla="*/ 167 w 252"/>
                <a:gd name="T23" fmla="*/ 139 h 170"/>
                <a:gd name="T24" fmla="*/ 163 w 252"/>
                <a:gd name="T25" fmla="*/ 137 h 170"/>
                <a:gd name="T26" fmla="*/ 160 w 252"/>
                <a:gd name="T27" fmla="*/ 136 h 170"/>
                <a:gd name="T28" fmla="*/ 159 w 252"/>
                <a:gd name="T29" fmla="*/ 135 h 170"/>
                <a:gd name="T30" fmla="*/ 156 w 252"/>
                <a:gd name="T31" fmla="*/ 135 h 170"/>
                <a:gd name="T32" fmla="*/ 156 w 252"/>
                <a:gd name="T33" fmla="*/ 130 h 170"/>
                <a:gd name="T34" fmla="*/ 154 w 252"/>
                <a:gd name="T35" fmla="*/ 121 h 170"/>
                <a:gd name="T36" fmla="*/ 151 w 252"/>
                <a:gd name="T37" fmla="*/ 113 h 170"/>
                <a:gd name="T38" fmla="*/ 147 w 252"/>
                <a:gd name="T39" fmla="*/ 110 h 170"/>
                <a:gd name="T40" fmla="*/ 146 w 252"/>
                <a:gd name="T41" fmla="*/ 107 h 170"/>
                <a:gd name="T42" fmla="*/ 144 w 252"/>
                <a:gd name="T43" fmla="*/ 105 h 170"/>
                <a:gd name="T44" fmla="*/ 142 w 252"/>
                <a:gd name="T45" fmla="*/ 105 h 170"/>
                <a:gd name="T46" fmla="*/ 138 w 252"/>
                <a:gd name="T47" fmla="*/ 105 h 170"/>
                <a:gd name="T48" fmla="*/ 136 w 252"/>
                <a:gd name="T49" fmla="*/ 101 h 170"/>
                <a:gd name="T50" fmla="*/ 132 w 252"/>
                <a:gd name="T51" fmla="*/ 98 h 170"/>
                <a:gd name="T52" fmla="*/ 128 w 252"/>
                <a:gd name="T53" fmla="*/ 96 h 170"/>
                <a:gd name="T54" fmla="*/ 124 w 252"/>
                <a:gd name="T55" fmla="*/ 93 h 170"/>
                <a:gd name="T56" fmla="*/ 120 w 252"/>
                <a:gd name="T57" fmla="*/ 92 h 170"/>
                <a:gd name="T58" fmla="*/ 115 w 252"/>
                <a:gd name="T59" fmla="*/ 90 h 170"/>
                <a:gd name="T60" fmla="*/ 110 w 252"/>
                <a:gd name="T61" fmla="*/ 87 h 170"/>
                <a:gd name="T62" fmla="*/ 108 w 252"/>
                <a:gd name="T63" fmla="*/ 84 h 170"/>
                <a:gd name="T64" fmla="*/ 104 w 252"/>
                <a:gd name="T65" fmla="*/ 82 h 170"/>
                <a:gd name="T66" fmla="*/ 101 w 252"/>
                <a:gd name="T67" fmla="*/ 79 h 170"/>
                <a:gd name="T68" fmla="*/ 99 w 252"/>
                <a:gd name="T69" fmla="*/ 74 h 170"/>
                <a:gd name="T70" fmla="*/ 94 w 252"/>
                <a:gd name="T71" fmla="*/ 67 h 170"/>
                <a:gd name="T72" fmla="*/ 89 w 252"/>
                <a:gd name="T73" fmla="*/ 62 h 170"/>
                <a:gd name="T74" fmla="*/ 83 w 252"/>
                <a:gd name="T75" fmla="*/ 59 h 170"/>
                <a:gd name="T76" fmla="*/ 81 w 252"/>
                <a:gd name="T77" fmla="*/ 59 h 170"/>
                <a:gd name="T78" fmla="*/ 79 w 252"/>
                <a:gd name="T79" fmla="*/ 56 h 170"/>
                <a:gd name="T80" fmla="*/ 79 w 252"/>
                <a:gd name="T81" fmla="*/ 53 h 170"/>
                <a:gd name="T82" fmla="*/ 78 w 252"/>
                <a:gd name="T83" fmla="*/ 52 h 170"/>
                <a:gd name="T84" fmla="*/ 75 w 252"/>
                <a:gd name="T85" fmla="*/ 52 h 170"/>
                <a:gd name="T86" fmla="*/ 70 w 252"/>
                <a:gd name="T87" fmla="*/ 45 h 170"/>
                <a:gd name="T88" fmla="*/ 65 w 252"/>
                <a:gd name="T89" fmla="*/ 36 h 170"/>
                <a:gd name="T90" fmla="*/ 60 w 252"/>
                <a:gd name="T91" fmla="*/ 34 h 170"/>
                <a:gd name="T92" fmla="*/ 58 w 252"/>
                <a:gd name="T93" fmla="*/ 32 h 170"/>
                <a:gd name="T94" fmla="*/ 57 w 252"/>
                <a:gd name="T95" fmla="*/ 29 h 170"/>
                <a:gd name="T96" fmla="*/ 52 w 252"/>
                <a:gd name="T97" fmla="*/ 29 h 170"/>
                <a:gd name="T98" fmla="*/ 48 w 252"/>
                <a:gd name="T99" fmla="*/ 26 h 170"/>
                <a:gd name="T100" fmla="*/ 44 w 252"/>
                <a:gd name="T101" fmla="*/ 25 h 170"/>
                <a:gd name="T102" fmla="*/ 38 w 252"/>
                <a:gd name="T103" fmla="*/ 22 h 170"/>
                <a:gd name="T104" fmla="*/ 32 w 252"/>
                <a:gd name="T105" fmla="*/ 19 h 170"/>
                <a:gd name="T106" fmla="*/ 30 w 252"/>
                <a:gd name="T107" fmla="*/ 16 h 170"/>
                <a:gd name="T108" fmla="*/ 26 w 252"/>
                <a:gd name="T109" fmla="*/ 14 h 170"/>
                <a:gd name="T110" fmla="*/ 19 w 252"/>
                <a:gd name="T111" fmla="*/ 12 h 170"/>
                <a:gd name="T112" fmla="*/ 9 w 252"/>
                <a:gd name="T113" fmla="*/ 9 h 170"/>
                <a:gd name="T114" fmla="*/ 2 w 252"/>
                <a:gd name="T115" fmla="*/ 4 h 170"/>
                <a:gd name="T116" fmla="*/ 251 w 252"/>
                <a:gd name="T117" fmla="*/ 99 h 17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52"/>
                <a:gd name="T178" fmla="*/ 0 h 170"/>
                <a:gd name="T179" fmla="*/ 252 w 252"/>
                <a:gd name="T180" fmla="*/ 170 h 17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52" h="170">
                  <a:moveTo>
                    <a:pt x="239" y="169"/>
                  </a:moveTo>
                  <a:lnTo>
                    <a:pt x="238" y="167"/>
                  </a:lnTo>
                  <a:lnTo>
                    <a:pt x="238" y="166"/>
                  </a:lnTo>
                  <a:lnTo>
                    <a:pt x="238" y="165"/>
                  </a:lnTo>
                  <a:lnTo>
                    <a:pt x="237" y="164"/>
                  </a:lnTo>
                  <a:lnTo>
                    <a:pt x="236" y="164"/>
                  </a:lnTo>
                  <a:lnTo>
                    <a:pt x="235" y="163"/>
                  </a:lnTo>
                  <a:lnTo>
                    <a:pt x="230" y="162"/>
                  </a:lnTo>
                  <a:lnTo>
                    <a:pt x="225" y="162"/>
                  </a:lnTo>
                  <a:lnTo>
                    <a:pt x="220" y="160"/>
                  </a:lnTo>
                  <a:lnTo>
                    <a:pt x="214" y="158"/>
                  </a:lnTo>
                  <a:lnTo>
                    <a:pt x="209" y="157"/>
                  </a:lnTo>
                  <a:lnTo>
                    <a:pt x="203" y="155"/>
                  </a:lnTo>
                  <a:lnTo>
                    <a:pt x="198" y="154"/>
                  </a:lnTo>
                  <a:lnTo>
                    <a:pt x="193" y="153"/>
                  </a:lnTo>
                  <a:lnTo>
                    <a:pt x="192" y="151"/>
                  </a:lnTo>
                  <a:lnTo>
                    <a:pt x="189" y="150"/>
                  </a:lnTo>
                  <a:lnTo>
                    <a:pt x="186" y="148"/>
                  </a:lnTo>
                  <a:lnTo>
                    <a:pt x="182" y="146"/>
                  </a:lnTo>
                  <a:lnTo>
                    <a:pt x="179" y="145"/>
                  </a:lnTo>
                  <a:lnTo>
                    <a:pt x="175" y="143"/>
                  </a:lnTo>
                  <a:lnTo>
                    <a:pt x="172" y="142"/>
                  </a:lnTo>
                  <a:lnTo>
                    <a:pt x="169" y="141"/>
                  </a:lnTo>
                  <a:lnTo>
                    <a:pt x="167" y="139"/>
                  </a:lnTo>
                  <a:lnTo>
                    <a:pt x="165" y="138"/>
                  </a:lnTo>
                  <a:lnTo>
                    <a:pt x="163" y="137"/>
                  </a:lnTo>
                  <a:lnTo>
                    <a:pt x="161" y="136"/>
                  </a:lnTo>
                  <a:lnTo>
                    <a:pt x="160" y="136"/>
                  </a:lnTo>
                  <a:lnTo>
                    <a:pt x="160" y="135"/>
                  </a:lnTo>
                  <a:lnTo>
                    <a:pt x="159" y="135"/>
                  </a:lnTo>
                  <a:lnTo>
                    <a:pt x="156" y="135"/>
                  </a:lnTo>
                  <a:lnTo>
                    <a:pt x="156" y="133"/>
                  </a:lnTo>
                  <a:lnTo>
                    <a:pt x="156" y="130"/>
                  </a:lnTo>
                  <a:lnTo>
                    <a:pt x="154" y="126"/>
                  </a:lnTo>
                  <a:lnTo>
                    <a:pt x="154" y="121"/>
                  </a:lnTo>
                  <a:lnTo>
                    <a:pt x="152" y="117"/>
                  </a:lnTo>
                  <a:lnTo>
                    <a:pt x="151" y="113"/>
                  </a:lnTo>
                  <a:lnTo>
                    <a:pt x="149" y="111"/>
                  </a:lnTo>
                  <a:lnTo>
                    <a:pt x="147" y="110"/>
                  </a:lnTo>
                  <a:lnTo>
                    <a:pt x="146" y="108"/>
                  </a:lnTo>
                  <a:lnTo>
                    <a:pt x="146" y="107"/>
                  </a:lnTo>
                  <a:lnTo>
                    <a:pt x="145" y="106"/>
                  </a:lnTo>
                  <a:lnTo>
                    <a:pt x="144" y="105"/>
                  </a:lnTo>
                  <a:lnTo>
                    <a:pt x="143" y="105"/>
                  </a:lnTo>
                  <a:lnTo>
                    <a:pt x="142" y="105"/>
                  </a:lnTo>
                  <a:lnTo>
                    <a:pt x="140" y="105"/>
                  </a:lnTo>
                  <a:lnTo>
                    <a:pt x="138" y="105"/>
                  </a:lnTo>
                  <a:lnTo>
                    <a:pt x="137" y="102"/>
                  </a:lnTo>
                  <a:lnTo>
                    <a:pt x="136" y="101"/>
                  </a:lnTo>
                  <a:lnTo>
                    <a:pt x="134" y="99"/>
                  </a:lnTo>
                  <a:lnTo>
                    <a:pt x="132" y="98"/>
                  </a:lnTo>
                  <a:lnTo>
                    <a:pt x="130" y="97"/>
                  </a:lnTo>
                  <a:lnTo>
                    <a:pt x="128" y="96"/>
                  </a:lnTo>
                  <a:lnTo>
                    <a:pt x="126" y="95"/>
                  </a:lnTo>
                  <a:lnTo>
                    <a:pt x="124" y="93"/>
                  </a:lnTo>
                  <a:lnTo>
                    <a:pt x="122" y="92"/>
                  </a:lnTo>
                  <a:lnTo>
                    <a:pt x="120" y="92"/>
                  </a:lnTo>
                  <a:lnTo>
                    <a:pt x="117" y="91"/>
                  </a:lnTo>
                  <a:lnTo>
                    <a:pt x="115" y="90"/>
                  </a:lnTo>
                  <a:lnTo>
                    <a:pt x="113" y="88"/>
                  </a:lnTo>
                  <a:lnTo>
                    <a:pt x="110" y="87"/>
                  </a:lnTo>
                  <a:lnTo>
                    <a:pt x="109" y="85"/>
                  </a:lnTo>
                  <a:lnTo>
                    <a:pt x="108" y="84"/>
                  </a:lnTo>
                  <a:lnTo>
                    <a:pt x="106" y="83"/>
                  </a:lnTo>
                  <a:lnTo>
                    <a:pt x="104" y="82"/>
                  </a:lnTo>
                  <a:lnTo>
                    <a:pt x="102" y="81"/>
                  </a:lnTo>
                  <a:lnTo>
                    <a:pt x="101" y="79"/>
                  </a:lnTo>
                  <a:lnTo>
                    <a:pt x="100" y="76"/>
                  </a:lnTo>
                  <a:lnTo>
                    <a:pt x="99" y="74"/>
                  </a:lnTo>
                  <a:lnTo>
                    <a:pt x="97" y="71"/>
                  </a:lnTo>
                  <a:lnTo>
                    <a:pt x="94" y="67"/>
                  </a:lnTo>
                  <a:lnTo>
                    <a:pt x="91" y="65"/>
                  </a:lnTo>
                  <a:lnTo>
                    <a:pt x="89" y="62"/>
                  </a:lnTo>
                  <a:lnTo>
                    <a:pt x="86" y="60"/>
                  </a:lnTo>
                  <a:lnTo>
                    <a:pt x="83" y="59"/>
                  </a:lnTo>
                  <a:lnTo>
                    <a:pt x="82" y="59"/>
                  </a:lnTo>
                  <a:lnTo>
                    <a:pt x="81" y="59"/>
                  </a:lnTo>
                  <a:lnTo>
                    <a:pt x="80" y="57"/>
                  </a:lnTo>
                  <a:lnTo>
                    <a:pt x="79" y="56"/>
                  </a:lnTo>
                  <a:lnTo>
                    <a:pt x="78" y="55"/>
                  </a:lnTo>
                  <a:lnTo>
                    <a:pt x="79" y="53"/>
                  </a:lnTo>
                  <a:lnTo>
                    <a:pt x="79" y="52"/>
                  </a:lnTo>
                  <a:lnTo>
                    <a:pt x="78" y="52"/>
                  </a:lnTo>
                  <a:lnTo>
                    <a:pt x="77" y="52"/>
                  </a:lnTo>
                  <a:lnTo>
                    <a:pt x="75" y="52"/>
                  </a:lnTo>
                  <a:lnTo>
                    <a:pt x="73" y="49"/>
                  </a:lnTo>
                  <a:lnTo>
                    <a:pt x="70" y="45"/>
                  </a:lnTo>
                  <a:lnTo>
                    <a:pt x="68" y="36"/>
                  </a:lnTo>
                  <a:lnTo>
                    <a:pt x="65" y="36"/>
                  </a:lnTo>
                  <a:lnTo>
                    <a:pt x="65" y="34"/>
                  </a:lnTo>
                  <a:lnTo>
                    <a:pt x="60" y="34"/>
                  </a:lnTo>
                  <a:lnTo>
                    <a:pt x="59" y="33"/>
                  </a:lnTo>
                  <a:lnTo>
                    <a:pt x="58" y="32"/>
                  </a:lnTo>
                  <a:lnTo>
                    <a:pt x="57" y="31"/>
                  </a:lnTo>
                  <a:lnTo>
                    <a:pt x="57" y="29"/>
                  </a:lnTo>
                  <a:lnTo>
                    <a:pt x="54" y="29"/>
                  </a:lnTo>
                  <a:lnTo>
                    <a:pt x="52" y="29"/>
                  </a:lnTo>
                  <a:lnTo>
                    <a:pt x="50" y="28"/>
                  </a:lnTo>
                  <a:lnTo>
                    <a:pt x="48" y="26"/>
                  </a:lnTo>
                  <a:lnTo>
                    <a:pt x="46" y="26"/>
                  </a:lnTo>
                  <a:lnTo>
                    <a:pt x="44" y="25"/>
                  </a:lnTo>
                  <a:lnTo>
                    <a:pt x="41" y="24"/>
                  </a:lnTo>
                  <a:lnTo>
                    <a:pt x="38" y="22"/>
                  </a:lnTo>
                  <a:lnTo>
                    <a:pt x="34" y="20"/>
                  </a:lnTo>
                  <a:lnTo>
                    <a:pt x="32" y="19"/>
                  </a:lnTo>
                  <a:lnTo>
                    <a:pt x="31" y="17"/>
                  </a:lnTo>
                  <a:lnTo>
                    <a:pt x="30" y="16"/>
                  </a:lnTo>
                  <a:lnTo>
                    <a:pt x="29" y="15"/>
                  </a:lnTo>
                  <a:lnTo>
                    <a:pt x="26" y="14"/>
                  </a:lnTo>
                  <a:lnTo>
                    <a:pt x="23" y="13"/>
                  </a:lnTo>
                  <a:lnTo>
                    <a:pt x="19" y="12"/>
                  </a:lnTo>
                  <a:lnTo>
                    <a:pt x="14" y="10"/>
                  </a:lnTo>
                  <a:lnTo>
                    <a:pt x="9" y="9"/>
                  </a:lnTo>
                  <a:lnTo>
                    <a:pt x="5" y="6"/>
                  </a:lnTo>
                  <a:lnTo>
                    <a:pt x="2" y="4"/>
                  </a:lnTo>
                  <a:lnTo>
                    <a:pt x="0" y="0"/>
                  </a:lnTo>
                  <a:lnTo>
                    <a:pt x="251" y="99"/>
                  </a:lnTo>
                  <a:lnTo>
                    <a:pt x="239" y="169"/>
                  </a:lnTo>
                </a:path>
              </a:pathLst>
            </a:cu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Freeform 35"/>
            <p:cNvSpPr>
              <a:spLocks/>
            </p:cNvSpPr>
            <p:nvPr/>
          </p:nvSpPr>
          <p:spPr bwMode="auto">
            <a:xfrm>
              <a:off x="3941" y="2531"/>
              <a:ext cx="252" cy="170"/>
            </a:xfrm>
            <a:custGeom>
              <a:avLst/>
              <a:gdLst>
                <a:gd name="T0" fmla="*/ 238 w 252"/>
                <a:gd name="T1" fmla="*/ 167 h 170"/>
                <a:gd name="T2" fmla="*/ 237 w 252"/>
                <a:gd name="T3" fmla="*/ 164 h 170"/>
                <a:gd name="T4" fmla="*/ 235 w 252"/>
                <a:gd name="T5" fmla="*/ 163 h 170"/>
                <a:gd name="T6" fmla="*/ 220 w 252"/>
                <a:gd name="T7" fmla="*/ 160 h 170"/>
                <a:gd name="T8" fmla="*/ 203 w 252"/>
                <a:gd name="T9" fmla="*/ 155 h 170"/>
                <a:gd name="T10" fmla="*/ 193 w 252"/>
                <a:gd name="T11" fmla="*/ 153 h 170"/>
                <a:gd name="T12" fmla="*/ 186 w 252"/>
                <a:gd name="T13" fmla="*/ 148 h 170"/>
                <a:gd name="T14" fmla="*/ 175 w 252"/>
                <a:gd name="T15" fmla="*/ 143 h 170"/>
                <a:gd name="T16" fmla="*/ 169 w 252"/>
                <a:gd name="T17" fmla="*/ 141 h 170"/>
                <a:gd name="T18" fmla="*/ 163 w 252"/>
                <a:gd name="T19" fmla="*/ 137 h 170"/>
                <a:gd name="T20" fmla="*/ 160 w 252"/>
                <a:gd name="T21" fmla="*/ 136 h 170"/>
                <a:gd name="T22" fmla="*/ 159 w 252"/>
                <a:gd name="T23" fmla="*/ 135 h 170"/>
                <a:gd name="T24" fmla="*/ 156 w 252"/>
                <a:gd name="T25" fmla="*/ 133 h 170"/>
                <a:gd name="T26" fmla="*/ 154 w 252"/>
                <a:gd name="T27" fmla="*/ 121 h 170"/>
                <a:gd name="T28" fmla="*/ 149 w 252"/>
                <a:gd name="T29" fmla="*/ 111 h 170"/>
                <a:gd name="T30" fmla="*/ 146 w 252"/>
                <a:gd name="T31" fmla="*/ 108 h 170"/>
                <a:gd name="T32" fmla="*/ 144 w 252"/>
                <a:gd name="T33" fmla="*/ 105 h 170"/>
                <a:gd name="T34" fmla="*/ 142 w 252"/>
                <a:gd name="T35" fmla="*/ 105 h 170"/>
                <a:gd name="T36" fmla="*/ 138 w 252"/>
                <a:gd name="T37" fmla="*/ 105 h 170"/>
                <a:gd name="T38" fmla="*/ 134 w 252"/>
                <a:gd name="T39" fmla="*/ 99 h 170"/>
                <a:gd name="T40" fmla="*/ 128 w 252"/>
                <a:gd name="T41" fmla="*/ 96 h 170"/>
                <a:gd name="T42" fmla="*/ 124 w 252"/>
                <a:gd name="T43" fmla="*/ 93 h 170"/>
                <a:gd name="T44" fmla="*/ 117 w 252"/>
                <a:gd name="T45" fmla="*/ 91 h 170"/>
                <a:gd name="T46" fmla="*/ 110 w 252"/>
                <a:gd name="T47" fmla="*/ 87 h 170"/>
                <a:gd name="T48" fmla="*/ 108 w 252"/>
                <a:gd name="T49" fmla="*/ 84 h 170"/>
                <a:gd name="T50" fmla="*/ 102 w 252"/>
                <a:gd name="T51" fmla="*/ 81 h 170"/>
                <a:gd name="T52" fmla="*/ 100 w 252"/>
                <a:gd name="T53" fmla="*/ 76 h 170"/>
                <a:gd name="T54" fmla="*/ 94 w 252"/>
                <a:gd name="T55" fmla="*/ 67 h 170"/>
                <a:gd name="T56" fmla="*/ 86 w 252"/>
                <a:gd name="T57" fmla="*/ 60 h 170"/>
                <a:gd name="T58" fmla="*/ 82 w 252"/>
                <a:gd name="T59" fmla="*/ 59 h 170"/>
                <a:gd name="T60" fmla="*/ 79 w 252"/>
                <a:gd name="T61" fmla="*/ 56 h 170"/>
                <a:gd name="T62" fmla="*/ 79 w 252"/>
                <a:gd name="T63" fmla="*/ 53 h 170"/>
                <a:gd name="T64" fmla="*/ 77 w 252"/>
                <a:gd name="T65" fmla="*/ 52 h 170"/>
                <a:gd name="T66" fmla="*/ 70 w 252"/>
                <a:gd name="T67" fmla="*/ 45 h 170"/>
                <a:gd name="T68" fmla="*/ 65 w 252"/>
                <a:gd name="T69" fmla="*/ 34 h 170"/>
                <a:gd name="T70" fmla="*/ 59 w 252"/>
                <a:gd name="T71" fmla="*/ 33 h 170"/>
                <a:gd name="T72" fmla="*/ 57 w 252"/>
                <a:gd name="T73" fmla="*/ 29 h 170"/>
                <a:gd name="T74" fmla="*/ 52 w 252"/>
                <a:gd name="T75" fmla="*/ 29 h 170"/>
                <a:gd name="T76" fmla="*/ 48 w 252"/>
                <a:gd name="T77" fmla="*/ 26 h 170"/>
                <a:gd name="T78" fmla="*/ 41 w 252"/>
                <a:gd name="T79" fmla="*/ 24 h 170"/>
                <a:gd name="T80" fmla="*/ 32 w 252"/>
                <a:gd name="T81" fmla="*/ 19 h 170"/>
                <a:gd name="T82" fmla="*/ 29 w 252"/>
                <a:gd name="T83" fmla="*/ 15 h 170"/>
                <a:gd name="T84" fmla="*/ 23 w 252"/>
                <a:gd name="T85" fmla="*/ 13 h 170"/>
                <a:gd name="T86" fmla="*/ 9 w 252"/>
                <a:gd name="T87" fmla="*/ 9 h 170"/>
                <a:gd name="T88" fmla="*/ 0 w 252"/>
                <a:gd name="T89" fmla="*/ 0 h 17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2"/>
                <a:gd name="T136" fmla="*/ 0 h 170"/>
                <a:gd name="T137" fmla="*/ 252 w 252"/>
                <a:gd name="T138" fmla="*/ 170 h 17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2" h="170">
                  <a:moveTo>
                    <a:pt x="239" y="169"/>
                  </a:moveTo>
                  <a:lnTo>
                    <a:pt x="239" y="169"/>
                  </a:lnTo>
                  <a:lnTo>
                    <a:pt x="238" y="167"/>
                  </a:lnTo>
                  <a:lnTo>
                    <a:pt x="238" y="166"/>
                  </a:lnTo>
                  <a:lnTo>
                    <a:pt x="238" y="165"/>
                  </a:lnTo>
                  <a:lnTo>
                    <a:pt x="237" y="164"/>
                  </a:lnTo>
                  <a:lnTo>
                    <a:pt x="236" y="164"/>
                  </a:lnTo>
                  <a:lnTo>
                    <a:pt x="235" y="163"/>
                  </a:lnTo>
                  <a:lnTo>
                    <a:pt x="230" y="162"/>
                  </a:lnTo>
                  <a:lnTo>
                    <a:pt x="225" y="162"/>
                  </a:lnTo>
                  <a:lnTo>
                    <a:pt x="220" y="160"/>
                  </a:lnTo>
                  <a:lnTo>
                    <a:pt x="214" y="158"/>
                  </a:lnTo>
                  <a:lnTo>
                    <a:pt x="209" y="157"/>
                  </a:lnTo>
                  <a:lnTo>
                    <a:pt x="203" y="155"/>
                  </a:lnTo>
                  <a:lnTo>
                    <a:pt x="198" y="154"/>
                  </a:lnTo>
                  <a:lnTo>
                    <a:pt x="193" y="153"/>
                  </a:lnTo>
                  <a:lnTo>
                    <a:pt x="192" y="151"/>
                  </a:lnTo>
                  <a:lnTo>
                    <a:pt x="189" y="150"/>
                  </a:lnTo>
                  <a:lnTo>
                    <a:pt x="186" y="148"/>
                  </a:lnTo>
                  <a:lnTo>
                    <a:pt x="182" y="146"/>
                  </a:lnTo>
                  <a:lnTo>
                    <a:pt x="179" y="145"/>
                  </a:lnTo>
                  <a:lnTo>
                    <a:pt x="175" y="143"/>
                  </a:lnTo>
                  <a:lnTo>
                    <a:pt x="172" y="142"/>
                  </a:lnTo>
                  <a:lnTo>
                    <a:pt x="169" y="141"/>
                  </a:lnTo>
                  <a:lnTo>
                    <a:pt x="167" y="139"/>
                  </a:lnTo>
                  <a:lnTo>
                    <a:pt x="165" y="138"/>
                  </a:lnTo>
                  <a:lnTo>
                    <a:pt x="163" y="137"/>
                  </a:lnTo>
                  <a:lnTo>
                    <a:pt x="161" y="136"/>
                  </a:lnTo>
                  <a:lnTo>
                    <a:pt x="160" y="136"/>
                  </a:lnTo>
                  <a:lnTo>
                    <a:pt x="160" y="135"/>
                  </a:lnTo>
                  <a:lnTo>
                    <a:pt x="159" y="135"/>
                  </a:lnTo>
                  <a:lnTo>
                    <a:pt x="156" y="135"/>
                  </a:lnTo>
                  <a:lnTo>
                    <a:pt x="156" y="133"/>
                  </a:lnTo>
                  <a:lnTo>
                    <a:pt x="156" y="130"/>
                  </a:lnTo>
                  <a:lnTo>
                    <a:pt x="154" y="126"/>
                  </a:lnTo>
                  <a:lnTo>
                    <a:pt x="154" y="121"/>
                  </a:lnTo>
                  <a:lnTo>
                    <a:pt x="152" y="117"/>
                  </a:lnTo>
                  <a:lnTo>
                    <a:pt x="151" y="113"/>
                  </a:lnTo>
                  <a:lnTo>
                    <a:pt x="149" y="111"/>
                  </a:lnTo>
                  <a:lnTo>
                    <a:pt x="147" y="110"/>
                  </a:lnTo>
                  <a:lnTo>
                    <a:pt x="146" y="108"/>
                  </a:lnTo>
                  <a:lnTo>
                    <a:pt x="146" y="107"/>
                  </a:lnTo>
                  <a:lnTo>
                    <a:pt x="145" y="106"/>
                  </a:lnTo>
                  <a:lnTo>
                    <a:pt x="144" y="105"/>
                  </a:lnTo>
                  <a:lnTo>
                    <a:pt x="143" y="105"/>
                  </a:lnTo>
                  <a:lnTo>
                    <a:pt x="142" y="105"/>
                  </a:lnTo>
                  <a:lnTo>
                    <a:pt x="140" y="105"/>
                  </a:lnTo>
                  <a:lnTo>
                    <a:pt x="138" y="105"/>
                  </a:lnTo>
                  <a:lnTo>
                    <a:pt x="137" y="102"/>
                  </a:lnTo>
                  <a:lnTo>
                    <a:pt x="136" y="101"/>
                  </a:lnTo>
                  <a:lnTo>
                    <a:pt x="134" y="99"/>
                  </a:lnTo>
                  <a:lnTo>
                    <a:pt x="132" y="98"/>
                  </a:lnTo>
                  <a:lnTo>
                    <a:pt x="130" y="97"/>
                  </a:lnTo>
                  <a:lnTo>
                    <a:pt x="128" y="96"/>
                  </a:lnTo>
                  <a:lnTo>
                    <a:pt x="126" y="95"/>
                  </a:lnTo>
                  <a:lnTo>
                    <a:pt x="124" y="93"/>
                  </a:lnTo>
                  <a:lnTo>
                    <a:pt x="122" y="92"/>
                  </a:lnTo>
                  <a:lnTo>
                    <a:pt x="120" y="92"/>
                  </a:lnTo>
                  <a:lnTo>
                    <a:pt x="117" y="91"/>
                  </a:lnTo>
                  <a:lnTo>
                    <a:pt x="115" y="90"/>
                  </a:lnTo>
                  <a:lnTo>
                    <a:pt x="113" y="88"/>
                  </a:lnTo>
                  <a:lnTo>
                    <a:pt x="110" y="87"/>
                  </a:lnTo>
                  <a:lnTo>
                    <a:pt x="109" y="85"/>
                  </a:lnTo>
                  <a:lnTo>
                    <a:pt x="108" y="84"/>
                  </a:lnTo>
                  <a:lnTo>
                    <a:pt x="106" y="83"/>
                  </a:lnTo>
                  <a:lnTo>
                    <a:pt x="104" y="82"/>
                  </a:lnTo>
                  <a:lnTo>
                    <a:pt x="102" y="81"/>
                  </a:lnTo>
                  <a:lnTo>
                    <a:pt x="101" y="79"/>
                  </a:lnTo>
                  <a:lnTo>
                    <a:pt x="100" y="76"/>
                  </a:lnTo>
                  <a:lnTo>
                    <a:pt x="99" y="74"/>
                  </a:lnTo>
                  <a:lnTo>
                    <a:pt x="97" y="71"/>
                  </a:lnTo>
                  <a:lnTo>
                    <a:pt x="94" y="67"/>
                  </a:lnTo>
                  <a:lnTo>
                    <a:pt x="91" y="65"/>
                  </a:lnTo>
                  <a:lnTo>
                    <a:pt x="89" y="62"/>
                  </a:lnTo>
                  <a:lnTo>
                    <a:pt x="86" y="60"/>
                  </a:lnTo>
                  <a:lnTo>
                    <a:pt x="83" y="59"/>
                  </a:lnTo>
                  <a:lnTo>
                    <a:pt x="82" y="59"/>
                  </a:lnTo>
                  <a:lnTo>
                    <a:pt x="81" y="59"/>
                  </a:lnTo>
                  <a:lnTo>
                    <a:pt x="80" y="57"/>
                  </a:lnTo>
                  <a:lnTo>
                    <a:pt x="79" y="56"/>
                  </a:lnTo>
                  <a:lnTo>
                    <a:pt x="78" y="55"/>
                  </a:lnTo>
                  <a:lnTo>
                    <a:pt x="79" y="53"/>
                  </a:lnTo>
                  <a:lnTo>
                    <a:pt x="79" y="52"/>
                  </a:lnTo>
                  <a:lnTo>
                    <a:pt x="78" y="52"/>
                  </a:lnTo>
                  <a:lnTo>
                    <a:pt x="77" y="52"/>
                  </a:lnTo>
                  <a:lnTo>
                    <a:pt x="75" y="52"/>
                  </a:lnTo>
                  <a:lnTo>
                    <a:pt x="73" y="49"/>
                  </a:lnTo>
                  <a:lnTo>
                    <a:pt x="70" y="45"/>
                  </a:lnTo>
                  <a:lnTo>
                    <a:pt x="68" y="36"/>
                  </a:lnTo>
                  <a:lnTo>
                    <a:pt x="65" y="36"/>
                  </a:lnTo>
                  <a:lnTo>
                    <a:pt x="65" y="34"/>
                  </a:lnTo>
                  <a:lnTo>
                    <a:pt x="60" y="34"/>
                  </a:lnTo>
                  <a:lnTo>
                    <a:pt x="59" y="33"/>
                  </a:lnTo>
                  <a:lnTo>
                    <a:pt x="58" y="32"/>
                  </a:lnTo>
                  <a:lnTo>
                    <a:pt x="57" y="31"/>
                  </a:lnTo>
                  <a:lnTo>
                    <a:pt x="57" y="29"/>
                  </a:lnTo>
                  <a:lnTo>
                    <a:pt x="54" y="29"/>
                  </a:lnTo>
                  <a:lnTo>
                    <a:pt x="52" y="29"/>
                  </a:lnTo>
                  <a:lnTo>
                    <a:pt x="50" y="28"/>
                  </a:lnTo>
                  <a:lnTo>
                    <a:pt x="48" y="26"/>
                  </a:lnTo>
                  <a:lnTo>
                    <a:pt x="46" y="26"/>
                  </a:lnTo>
                  <a:lnTo>
                    <a:pt x="44" y="25"/>
                  </a:lnTo>
                  <a:lnTo>
                    <a:pt x="41" y="24"/>
                  </a:lnTo>
                  <a:lnTo>
                    <a:pt x="38" y="22"/>
                  </a:lnTo>
                  <a:lnTo>
                    <a:pt x="34" y="20"/>
                  </a:lnTo>
                  <a:lnTo>
                    <a:pt x="32" y="19"/>
                  </a:lnTo>
                  <a:lnTo>
                    <a:pt x="31" y="17"/>
                  </a:lnTo>
                  <a:lnTo>
                    <a:pt x="30" y="16"/>
                  </a:lnTo>
                  <a:lnTo>
                    <a:pt x="29" y="15"/>
                  </a:lnTo>
                  <a:lnTo>
                    <a:pt x="26" y="14"/>
                  </a:lnTo>
                  <a:lnTo>
                    <a:pt x="23" y="13"/>
                  </a:lnTo>
                  <a:lnTo>
                    <a:pt x="19" y="12"/>
                  </a:lnTo>
                  <a:lnTo>
                    <a:pt x="14" y="10"/>
                  </a:lnTo>
                  <a:lnTo>
                    <a:pt x="9" y="9"/>
                  </a:lnTo>
                  <a:lnTo>
                    <a:pt x="5" y="6"/>
                  </a:lnTo>
                  <a:lnTo>
                    <a:pt x="2" y="4"/>
                  </a:lnTo>
                  <a:lnTo>
                    <a:pt x="0" y="0"/>
                  </a:lnTo>
                  <a:lnTo>
                    <a:pt x="251" y="99"/>
                  </a:lnTo>
                  <a:lnTo>
                    <a:pt x="239" y="169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Freeform 36"/>
            <p:cNvSpPr>
              <a:spLocks/>
            </p:cNvSpPr>
            <p:nvPr/>
          </p:nvSpPr>
          <p:spPr bwMode="auto">
            <a:xfrm>
              <a:off x="4020" y="2666"/>
              <a:ext cx="673" cy="558"/>
            </a:xfrm>
            <a:custGeom>
              <a:avLst/>
              <a:gdLst>
                <a:gd name="T0" fmla="*/ 273 w 673"/>
                <a:gd name="T1" fmla="*/ 36 h 558"/>
                <a:gd name="T2" fmla="*/ 246 w 673"/>
                <a:gd name="T3" fmla="*/ 57 h 558"/>
                <a:gd name="T4" fmla="*/ 219 w 673"/>
                <a:gd name="T5" fmla="*/ 79 h 558"/>
                <a:gd name="T6" fmla="*/ 193 w 673"/>
                <a:gd name="T7" fmla="*/ 102 h 558"/>
                <a:gd name="T8" fmla="*/ 167 w 673"/>
                <a:gd name="T9" fmla="*/ 126 h 558"/>
                <a:gd name="T10" fmla="*/ 141 w 673"/>
                <a:gd name="T11" fmla="*/ 151 h 558"/>
                <a:gd name="T12" fmla="*/ 115 w 673"/>
                <a:gd name="T13" fmla="*/ 177 h 558"/>
                <a:gd name="T14" fmla="*/ 90 w 673"/>
                <a:gd name="T15" fmla="*/ 202 h 558"/>
                <a:gd name="T16" fmla="*/ 66 w 673"/>
                <a:gd name="T17" fmla="*/ 228 h 558"/>
                <a:gd name="T18" fmla="*/ 57 w 673"/>
                <a:gd name="T19" fmla="*/ 237 h 558"/>
                <a:gd name="T20" fmla="*/ 49 w 673"/>
                <a:gd name="T21" fmla="*/ 245 h 558"/>
                <a:gd name="T22" fmla="*/ 41 w 673"/>
                <a:gd name="T23" fmla="*/ 253 h 558"/>
                <a:gd name="T24" fmla="*/ 32 w 673"/>
                <a:gd name="T25" fmla="*/ 262 h 558"/>
                <a:gd name="T26" fmla="*/ 24 w 673"/>
                <a:gd name="T27" fmla="*/ 270 h 558"/>
                <a:gd name="T28" fmla="*/ 16 w 673"/>
                <a:gd name="T29" fmla="*/ 278 h 558"/>
                <a:gd name="T30" fmla="*/ 8 w 673"/>
                <a:gd name="T31" fmla="*/ 287 h 558"/>
                <a:gd name="T32" fmla="*/ 0 w 673"/>
                <a:gd name="T33" fmla="*/ 296 h 558"/>
                <a:gd name="T34" fmla="*/ 9 w 673"/>
                <a:gd name="T35" fmla="*/ 299 h 558"/>
                <a:gd name="T36" fmla="*/ 19 w 673"/>
                <a:gd name="T37" fmla="*/ 301 h 558"/>
                <a:gd name="T38" fmla="*/ 28 w 673"/>
                <a:gd name="T39" fmla="*/ 302 h 558"/>
                <a:gd name="T40" fmla="*/ 38 w 673"/>
                <a:gd name="T41" fmla="*/ 304 h 558"/>
                <a:gd name="T42" fmla="*/ 48 w 673"/>
                <a:gd name="T43" fmla="*/ 305 h 558"/>
                <a:gd name="T44" fmla="*/ 57 w 673"/>
                <a:gd name="T45" fmla="*/ 306 h 558"/>
                <a:gd name="T46" fmla="*/ 67 w 673"/>
                <a:gd name="T47" fmla="*/ 308 h 558"/>
                <a:gd name="T48" fmla="*/ 76 w 673"/>
                <a:gd name="T49" fmla="*/ 311 h 558"/>
                <a:gd name="T50" fmla="*/ 113 w 673"/>
                <a:gd name="T51" fmla="*/ 325 h 558"/>
                <a:gd name="T52" fmla="*/ 150 w 673"/>
                <a:gd name="T53" fmla="*/ 338 h 558"/>
                <a:gd name="T54" fmla="*/ 187 w 673"/>
                <a:gd name="T55" fmla="*/ 352 h 558"/>
                <a:gd name="T56" fmla="*/ 223 w 673"/>
                <a:gd name="T57" fmla="*/ 366 h 558"/>
                <a:gd name="T58" fmla="*/ 260 w 673"/>
                <a:gd name="T59" fmla="*/ 380 h 558"/>
                <a:gd name="T60" fmla="*/ 297 w 673"/>
                <a:gd name="T61" fmla="*/ 394 h 558"/>
                <a:gd name="T62" fmla="*/ 333 w 673"/>
                <a:gd name="T63" fmla="*/ 408 h 558"/>
                <a:gd name="T64" fmla="*/ 369 w 673"/>
                <a:gd name="T65" fmla="*/ 423 h 558"/>
                <a:gd name="T66" fmla="*/ 404 w 673"/>
                <a:gd name="T67" fmla="*/ 438 h 558"/>
                <a:gd name="T68" fmla="*/ 440 w 673"/>
                <a:gd name="T69" fmla="*/ 454 h 558"/>
                <a:gd name="T70" fmla="*/ 475 w 673"/>
                <a:gd name="T71" fmla="*/ 469 h 558"/>
                <a:gd name="T72" fmla="*/ 509 w 673"/>
                <a:gd name="T73" fmla="*/ 486 h 558"/>
                <a:gd name="T74" fmla="*/ 544 w 673"/>
                <a:gd name="T75" fmla="*/ 503 h 558"/>
                <a:gd name="T76" fmla="*/ 577 w 673"/>
                <a:gd name="T77" fmla="*/ 520 h 558"/>
                <a:gd name="T78" fmla="*/ 610 w 673"/>
                <a:gd name="T79" fmla="*/ 538 h 558"/>
                <a:gd name="T80" fmla="*/ 642 w 673"/>
                <a:gd name="T81" fmla="*/ 557 h 558"/>
                <a:gd name="T82" fmla="*/ 647 w 673"/>
                <a:gd name="T83" fmla="*/ 552 h 558"/>
                <a:gd name="T84" fmla="*/ 656 w 673"/>
                <a:gd name="T85" fmla="*/ 548 h 558"/>
                <a:gd name="T86" fmla="*/ 665 w 673"/>
                <a:gd name="T87" fmla="*/ 543 h 558"/>
                <a:gd name="T88" fmla="*/ 672 w 673"/>
                <a:gd name="T89" fmla="*/ 538 h 558"/>
                <a:gd name="T90" fmla="*/ 633 w 673"/>
                <a:gd name="T91" fmla="*/ 518 h 558"/>
                <a:gd name="T92" fmla="*/ 594 w 673"/>
                <a:gd name="T93" fmla="*/ 501 h 558"/>
                <a:gd name="T94" fmla="*/ 555 w 673"/>
                <a:gd name="T95" fmla="*/ 483 h 558"/>
                <a:gd name="T96" fmla="*/ 517 w 673"/>
                <a:gd name="T97" fmla="*/ 467 h 558"/>
                <a:gd name="T98" fmla="*/ 478 w 673"/>
                <a:gd name="T99" fmla="*/ 450 h 558"/>
                <a:gd name="T100" fmla="*/ 440 w 673"/>
                <a:gd name="T101" fmla="*/ 435 h 558"/>
                <a:gd name="T102" fmla="*/ 401 w 673"/>
                <a:gd name="T103" fmla="*/ 420 h 558"/>
                <a:gd name="T104" fmla="*/ 362 w 673"/>
                <a:gd name="T105" fmla="*/ 405 h 558"/>
                <a:gd name="T106" fmla="*/ 323 w 673"/>
                <a:gd name="T107" fmla="*/ 391 h 558"/>
                <a:gd name="T108" fmla="*/ 284 w 673"/>
                <a:gd name="T109" fmla="*/ 376 h 558"/>
                <a:gd name="T110" fmla="*/ 245 w 673"/>
                <a:gd name="T111" fmla="*/ 362 h 558"/>
                <a:gd name="T112" fmla="*/ 206 w 673"/>
                <a:gd name="T113" fmla="*/ 348 h 558"/>
                <a:gd name="T114" fmla="*/ 166 w 673"/>
                <a:gd name="T115" fmla="*/ 333 h 558"/>
                <a:gd name="T116" fmla="*/ 126 w 673"/>
                <a:gd name="T117" fmla="*/ 319 h 558"/>
                <a:gd name="T118" fmla="*/ 86 w 673"/>
                <a:gd name="T119" fmla="*/ 304 h 558"/>
                <a:gd name="T120" fmla="*/ 46 w 673"/>
                <a:gd name="T121" fmla="*/ 289 h 558"/>
                <a:gd name="T122" fmla="*/ 316 w 673"/>
                <a:gd name="T123" fmla="*/ 0 h 5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73"/>
                <a:gd name="T187" fmla="*/ 0 h 558"/>
                <a:gd name="T188" fmla="*/ 673 w 673"/>
                <a:gd name="T189" fmla="*/ 558 h 55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73" h="558">
                  <a:moveTo>
                    <a:pt x="316" y="0"/>
                  </a:moveTo>
                  <a:lnTo>
                    <a:pt x="273" y="36"/>
                  </a:lnTo>
                  <a:lnTo>
                    <a:pt x="260" y="46"/>
                  </a:lnTo>
                  <a:lnTo>
                    <a:pt x="246" y="57"/>
                  </a:lnTo>
                  <a:lnTo>
                    <a:pt x="233" y="68"/>
                  </a:lnTo>
                  <a:lnTo>
                    <a:pt x="219" y="79"/>
                  </a:lnTo>
                  <a:lnTo>
                    <a:pt x="206" y="91"/>
                  </a:lnTo>
                  <a:lnTo>
                    <a:pt x="193" y="102"/>
                  </a:lnTo>
                  <a:lnTo>
                    <a:pt x="179" y="114"/>
                  </a:lnTo>
                  <a:lnTo>
                    <a:pt x="167" y="126"/>
                  </a:lnTo>
                  <a:lnTo>
                    <a:pt x="154" y="139"/>
                  </a:lnTo>
                  <a:lnTo>
                    <a:pt x="141" y="151"/>
                  </a:lnTo>
                  <a:lnTo>
                    <a:pt x="128" y="164"/>
                  </a:lnTo>
                  <a:lnTo>
                    <a:pt x="115" y="177"/>
                  </a:lnTo>
                  <a:lnTo>
                    <a:pt x="103" y="189"/>
                  </a:lnTo>
                  <a:lnTo>
                    <a:pt x="90" y="202"/>
                  </a:lnTo>
                  <a:lnTo>
                    <a:pt x="78" y="215"/>
                  </a:lnTo>
                  <a:lnTo>
                    <a:pt x="66" y="228"/>
                  </a:lnTo>
                  <a:lnTo>
                    <a:pt x="61" y="232"/>
                  </a:lnTo>
                  <a:lnTo>
                    <a:pt x="57" y="237"/>
                  </a:lnTo>
                  <a:lnTo>
                    <a:pt x="53" y="241"/>
                  </a:lnTo>
                  <a:lnTo>
                    <a:pt x="49" y="245"/>
                  </a:lnTo>
                  <a:lnTo>
                    <a:pt x="45" y="249"/>
                  </a:lnTo>
                  <a:lnTo>
                    <a:pt x="41" y="253"/>
                  </a:lnTo>
                  <a:lnTo>
                    <a:pt x="36" y="258"/>
                  </a:lnTo>
                  <a:lnTo>
                    <a:pt x="32" y="262"/>
                  </a:lnTo>
                  <a:lnTo>
                    <a:pt x="28" y="266"/>
                  </a:lnTo>
                  <a:lnTo>
                    <a:pt x="24" y="270"/>
                  </a:lnTo>
                  <a:lnTo>
                    <a:pt x="20" y="274"/>
                  </a:lnTo>
                  <a:lnTo>
                    <a:pt x="16" y="278"/>
                  </a:lnTo>
                  <a:lnTo>
                    <a:pt x="12" y="283"/>
                  </a:lnTo>
                  <a:lnTo>
                    <a:pt x="8" y="287"/>
                  </a:lnTo>
                  <a:lnTo>
                    <a:pt x="4" y="292"/>
                  </a:lnTo>
                  <a:lnTo>
                    <a:pt x="0" y="296"/>
                  </a:lnTo>
                  <a:lnTo>
                    <a:pt x="5" y="297"/>
                  </a:lnTo>
                  <a:lnTo>
                    <a:pt x="9" y="299"/>
                  </a:lnTo>
                  <a:lnTo>
                    <a:pt x="14" y="300"/>
                  </a:lnTo>
                  <a:lnTo>
                    <a:pt x="19" y="301"/>
                  </a:lnTo>
                  <a:lnTo>
                    <a:pt x="23" y="302"/>
                  </a:lnTo>
                  <a:lnTo>
                    <a:pt x="28" y="302"/>
                  </a:lnTo>
                  <a:lnTo>
                    <a:pt x="33" y="303"/>
                  </a:lnTo>
                  <a:lnTo>
                    <a:pt x="38" y="304"/>
                  </a:lnTo>
                  <a:lnTo>
                    <a:pt x="43" y="304"/>
                  </a:lnTo>
                  <a:lnTo>
                    <a:pt x="48" y="305"/>
                  </a:lnTo>
                  <a:lnTo>
                    <a:pt x="52" y="306"/>
                  </a:lnTo>
                  <a:lnTo>
                    <a:pt x="57" y="306"/>
                  </a:lnTo>
                  <a:lnTo>
                    <a:pt x="62" y="307"/>
                  </a:lnTo>
                  <a:lnTo>
                    <a:pt x="67" y="308"/>
                  </a:lnTo>
                  <a:lnTo>
                    <a:pt x="72" y="309"/>
                  </a:lnTo>
                  <a:lnTo>
                    <a:pt x="76" y="311"/>
                  </a:lnTo>
                  <a:lnTo>
                    <a:pt x="94" y="318"/>
                  </a:lnTo>
                  <a:lnTo>
                    <a:pt x="113" y="325"/>
                  </a:lnTo>
                  <a:lnTo>
                    <a:pt x="131" y="332"/>
                  </a:lnTo>
                  <a:lnTo>
                    <a:pt x="150" y="338"/>
                  </a:lnTo>
                  <a:lnTo>
                    <a:pt x="168" y="345"/>
                  </a:lnTo>
                  <a:lnTo>
                    <a:pt x="187" y="352"/>
                  </a:lnTo>
                  <a:lnTo>
                    <a:pt x="205" y="359"/>
                  </a:lnTo>
                  <a:lnTo>
                    <a:pt x="223" y="366"/>
                  </a:lnTo>
                  <a:lnTo>
                    <a:pt x="242" y="373"/>
                  </a:lnTo>
                  <a:lnTo>
                    <a:pt x="260" y="380"/>
                  </a:lnTo>
                  <a:lnTo>
                    <a:pt x="278" y="387"/>
                  </a:lnTo>
                  <a:lnTo>
                    <a:pt x="297" y="394"/>
                  </a:lnTo>
                  <a:lnTo>
                    <a:pt x="315" y="401"/>
                  </a:lnTo>
                  <a:lnTo>
                    <a:pt x="333" y="408"/>
                  </a:lnTo>
                  <a:lnTo>
                    <a:pt x="351" y="416"/>
                  </a:lnTo>
                  <a:lnTo>
                    <a:pt x="369" y="423"/>
                  </a:lnTo>
                  <a:lnTo>
                    <a:pt x="387" y="430"/>
                  </a:lnTo>
                  <a:lnTo>
                    <a:pt x="404" y="438"/>
                  </a:lnTo>
                  <a:lnTo>
                    <a:pt x="422" y="446"/>
                  </a:lnTo>
                  <a:lnTo>
                    <a:pt x="440" y="454"/>
                  </a:lnTo>
                  <a:lnTo>
                    <a:pt x="457" y="461"/>
                  </a:lnTo>
                  <a:lnTo>
                    <a:pt x="475" y="469"/>
                  </a:lnTo>
                  <a:lnTo>
                    <a:pt x="492" y="477"/>
                  </a:lnTo>
                  <a:lnTo>
                    <a:pt x="509" y="486"/>
                  </a:lnTo>
                  <a:lnTo>
                    <a:pt x="526" y="494"/>
                  </a:lnTo>
                  <a:lnTo>
                    <a:pt x="544" y="503"/>
                  </a:lnTo>
                  <a:lnTo>
                    <a:pt x="560" y="511"/>
                  </a:lnTo>
                  <a:lnTo>
                    <a:pt x="577" y="520"/>
                  </a:lnTo>
                  <a:lnTo>
                    <a:pt x="593" y="529"/>
                  </a:lnTo>
                  <a:lnTo>
                    <a:pt x="610" y="538"/>
                  </a:lnTo>
                  <a:lnTo>
                    <a:pt x="626" y="548"/>
                  </a:lnTo>
                  <a:lnTo>
                    <a:pt x="642" y="557"/>
                  </a:lnTo>
                  <a:lnTo>
                    <a:pt x="644" y="555"/>
                  </a:lnTo>
                  <a:lnTo>
                    <a:pt x="647" y="552"/>
                  </a:lnTo>
                  <a:lnTo>
                    <a:pt x="652" y="550"/>
                  </a:lnTo>
                  <a:lnTo>
                    <a:pt x="656" y="548"/>
                  </a:lnTo>
                  <a:lnTo>
                    <a:pt x="661" y="545"/>
                  </a:lnTo>
                  <a:lnTo>
                    <a:pt x="665" y="543"/>
                  </a:lnTo>
                  <a:lnTo>
                    <a:pt x="669" y="540"/>
                  </a:lnTo>
                  <a:lnTo>
                    <a:pt x="672" y="538"/>
                  </a:lnTo>
                  <a:lnTo>
                    <a:pt x="652" y="528"/>
                  </a:lnTo>
                  <a:lnTo>
                    <a:pt x="633" y="518"/>
                  </a:lnTo>
                  <a:lnTo>
                    <a:pt x="613" y="510"/>
                  </a:lnTo>
                  <a:lnTo>
                    <a:pt x="594" y="501"/>
                  </a:lnTo>
                  <a:lnTo>
                    <a:pt x="575" y="492"/>
                  </a:lnTo>
                  <a:lnTo>
                    <a:pt x="555" y="483"/>
                  </a:lnTo>
                  <a:lnTo>
                    <a:pt x="536" y="475"/>
                  </a:lnTo>
                  <a:lnTo>
                    <a:pt x="517" y="467"/>
                  </a:lnTo>
                  <a:lnTo>
                    <a:pt x="498" y="459"/>
                  </a:lnTo>
                  <a:lnTo>
                    <a:pt x="478" y="450"/>
                  </a:lnTo>
                  <a:lnTo>
                    <a:pt x="459" y="443"/>
                  </a:lnTo>
                  <a:lnTo>
                    <a:pt x="440" y="435"/>
                  </a:lnTo>
                  <a:lnTo>
                    <a:pt x="420" y="428"/>
                  </a:lnTo>
                  <a:lnTo>
                    <a:pt x="401" y="420"/>
                  </a:lnTo>
                  <a:lnTo>
                    <a:pt x="382" y="412"/>
                  </a:lnTo>
                  <a:lnTo>
                    <a:pt x="362" y="405"/>
                  </a:lnTo>
                  <a:lnTo>
                    <a:pt x="343" y="398"/>
                  </a:lnTo>
                  <a:lnTo>
                    <a:pt x="323" y="391"/>
                  </a:lnTo>
                  <a:lnTo>
                    <a:pt x="304" y="383"/>
                  </a:lnTo>
                  <a:lnTo>
                    <a:pt x="284" y="376"/>
                  </a:lnTo>
                  <a:lnTo>
                    <a:pt x="265" y="369"/>
                  </a:lnTo>
                  <a:lnTo>
                    <a:pt x="245" y="362"/>
                  </a:lnTo>
                  <a:lnTo>
                    <a:pt x="225" y="354"/>
                  </a:lnTo>
                  <a:lnTo>
                    <a:pt x="206" y="348"/>
                  </a:lnTo>
                  <a:lnTo>
                    <a:pt x="186" y="340"/>
                  </a:lnTo>
                  <a:lnTo>
                    <a:pt x="166" y="333"/>
                  </a:lnTo>
                  <a:lnTo>
                    <a:pt x="146" y="326"/>
                  </a:lnTo>
                  <a:lnTo>
                    <a:pt x="126" y="319"/>
                  </a:lnTo>
                  <a:lnTo>
                    <a:pt x="106" y="311"/>
                  </a:lnTo>
                  <a:lnTo>
                    <a:pt x="86" y="304"/>
                  </a:lnTo>
                  <a:lnTo>
                    <a:pt x="66" y="296"/>
                  </a:lnTo>
                  <a:lnTo>
                    <a:pt x="46" y="289"/>
                  </a:lnTo>
                  <a:lnTo>
                    <a:pt x="324" y="9"/>
                  </a:lnTo>
                  <a:lnTo>
                    <a:pt x="316" y="0"/>
                  </a:lnTo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8" name="Freeform 37"/>
            <p:cNvSpPr>
              <a:spLocks/>
            </p:cNvSpPr>
            <p:nvPr/>
          </p:nvSpPr>
          <p:spPr bwMode="auto">
            <a:xfrm>
              <a:off x="4020" y="2666"/>
              <a:ext cx="673" cy="558"/>
            </a:xfrm>
            <a:custGeom>
              <a:avLst/>
              <a:gdLst>
                <a:gd name="T0" fmla="*/ 273 w 673"/>
                <a:gd name="T1" fmla="*/ 36 h 558"/>
                <a:gd name="T2" fmla="*/ 233 w 673"/>
                <a:gd name="T3" fmla="*/ 68 h 558"/>
                <a:gd name="T4" fmla="*/ 193 w 673"/>
                <a:gd name="T5" fmla="*/ 102 h 558"/>
                <a:gd name="T6" fmla="*/ 154 w 673"/>
                <a:gd name="T7" fmla="*/ 139 h 558"/>
                <a:gd name="T8" fmla="*/ 115 w 673"/>
                <a:gd name="T9" fmla="*/ 177 h 558"/>
                <a:gd name="T10" fmla="*/ 78 w 673"/>
                <a:gd name="T11" fmla="*/ 215 h 558"/>
                <a:gd name="T12" fmla="*/ 61 w 673"/>
                <a:gd name="T13" fmla="*/ 232 h 558"/>
                <a:gd name="T14" fmla="*/ 49 w 673"/>
                <a:gd name="T15" fmla="*/ 245 h 558"/>
                <a:gd name="T16" fmla="*/ 36 w 673"/>
                <a:gd name="T17" fmla="*/ 258 h 558"/>
                <a:gd name="T18" fmla="*/ 24 w 673"/>
                <a:gd name="T19" fmla="*/ 270 h 558"/>
                <a:gd name="T20" fmla="*/ 12 w 673"/>
                <a:gd name="T21" fmla="*/ 283 h 558"/>
                <a:gd name="T22" fmla="*/ 0 w 673"/>
                <a:gd name="T23" fmla="*/ 296 h 558"/>
                <a:gd name="T24" fmla="*/ 9 w 673"/>
                <a:gd name="T25" fmla="*/ 299 h 558"/>
                <a:gd name="T26" fmla="*/ 23 w 673"/>
                <a:gd name="T27" fmla="*/ 302 h 558"/>
                <a:gd name="T28" fmla="*/ 38 w 673"/>
                <a:gd name="T29" fmla="*/ 304 h 558"/>
                <a:gd name="T30" fmla="*/ 52 w 673"/>
                <a:gd name="T31" fmla="*/ 306 h 558"/>
                <a:gd name="T32" fmla="*/ 67 w 673"/>
                <a:gd name="T33" fmla="*/ 308 h 558"/>
                <a:gd name="T34" fmla="*/ 76 w 673"/>
                <a:gd name="T35" fmla="*/ 311 h 558"/>
                <a:gd name="T36" fmla="*/ 131 w 673"/>
                <a:gd name="T37" fmla="*/ 332 h 558"/>
                <a:gd name="T38" fmla="*/ 187 w 673"/>
                <a:gd name="T39" fmla="*/ 352 h 558"/>
                <a:gd name="T40" fmla="*/ 242 w 673"/>
                <a:gd name="T41" fmla="*/ 373 h 558"/>
                <a:gd name="T42" fmla="*/ 297 w 673"/>
                <a:gd name="T43" fmla="*/ 394 h 558"/>
                <a:gd name="T44" fmla="*/ 351 w 673"/>
                <a:gd name="T45" fmla="*/ 416 h 558"/>
                <a:gd name="T46" fmla="*/ 404 w 673"/>
                <a:gd name="T47" fmla="*/ 438 h 558"/>
                <a:gd name="T48" fmla="*/ 457 w 673"/>
                <a:gd name="T49" fmla="*/ 461 h 558"/>
                <a:gd name="T50" fmla="*/ 509 w 673"/>
                <a:gd name="T51" fmla="*/ 486 h 558"/>
                <a:gd name="T52" fmla="*/ 560 w 673"/>
                <a:gd name="T53" fmla="*/ 511 h 558"/>
                <a:gd name="T54" fmla="*/ 610 w 673"/>
                <a:gd name="T55" fmla="*/ 538 h 558"/>
                <a:gd name="T56" fmla="*/ 642 w 673"/>
                <a:gd name="T57" fmla="*/ 557 h 558"/>
                <a:gd name="T58" fmla="*/ 652 w 673"/>
                <a:gd name="T59" fmla="*/ 550 h 558"/>
                <a:gd name="T60" fmla="*/ 665 w 673"/>
                <a:gd name="T61" fmla="*/ 543 h 558"/>
                <a:gd name="T62" fmla="*/ 672 w 673"/>
                <a:gd name="T63" fmla="*/ 538 h 558"/>
                <a:gd name="T64" fmla="*/ 613 w 673"/>
                <a:gd name="T65" fmla="*/ 510 h 558"/>
                <a:gd name="T66" fmla="*/ 555 w 673"/>
                <a:gd name="T67" fmla="*/ 483 h 558"/>
                <a:gd name="T68" fmla="*/ 498 w 673"/>
                <a:gd name="T69" fmla="*/ 459 h 558"/>
                <a:gd name="T70" fmla="*/ 440 w 673"/>
                <a:gd name="T71" fmla="*/ 435 h 558"/>
                <a:gd name="T72" fmla="*/ 382 w 673"/>
                <a:gd name="T73" fmla="*/ 412 h 558"/>
                <a:gd name="T74" fmla="*/ 323 w 673"/>
                <a:gd name="T75" fmla="*/ 391 h 558"/>
                <a:gd name="T76" fmla="*/ 265 w 673"/>
                <a:gd name="T77" fmla="*/ 369 h 558"/>
                <a:gd name="T78" fmla="*/ 206 w 673"/>
                <a:gd name="T79" fmla="*/ 348 h 558"/>
                <a:gd name="T80" fmla="*/ 146 w 673"/>
                <a:gd name="T81" fmla="*/ 326 h 558"/>
                <a:gd name="T82" fmla="*/ 86 w 673"/>
                <a:gd name="T83" fmla="*/ 304 h 558"/>
                <a:gd name="T84" fmla="*/ 324 w 673"/>
                <a:gd name="T85" fmla="*/ 9 h 5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73"/>
                <a:gd name="T130" fmla="*/ 0 h 558"/>
                <a:gd name="T131" fmla="*/ 673 w 673"/>
                <a:gd name="T132" fmla="*/ 558 h 5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73" h="558">
                  <a:moveTo>
                    <a:pt x="316" y="0"/>
                  </a:moveTo>
                  <a:lnTo>
                    <a:pt x="273" y="36"/>
                  </a:lnTo>
                  <a:lnTo>
                    <a:pt x="260" y="46"/>
                  </a:lnTo>
                  <a:lnTo>
                    <a:pt x="246" y="57"/>
                  </a:lnTo>
                  <a:lnTo>
                    <a:pt x="233" y="68"/>
                  </a:lnTo>
                  <a:lnTo>
                    <a:pt x="219" y="79"/>
                  </a:lnTo>
                  <a:lnTo>
                    <a:pt x="206" y="91"/>
                  </a:lnTo>
                  <a:lnTo>
                    <a:pt x="193" y="102"/>
                  </a:lnTo>
                  <a:lnTo>
                    <a:pt x="179" y="114"/>
                  </a:lnTo>
                  <a:lnTo>
                    <a:pt x="167" y="126"/>
                  </a:lnTo>
                  <a:lnTo>
                    <a:pt x="154" y="139"/>
                  </a:lnTo>
                  <a:lnTo>
                    <a:pt x="141" y="151"/>
                  </a:lnTo>
                  <a:lnTo>
                    <a:pt x="128" y="164"/>
                  </a:lnTo>
                  <a:lnTo>
                    <a:pt x="115" y="177"/>
                  </a:lnTo>
                  <a:lnTo>
                    <a:pt x="103" y="189"/>
                  </a:lnTo>
                  <a:lnTo>
                    <a:pt x="90" y="202"/>
                  </a:lnTo>
                  <a:lnTo>
                    <a:pt x="78" y="215"/>
                  </a:lnTo>
                  <a:lnTo>
                    <a:pt x="66" y="228"/>
                  </a:lnTo>
                  <a:lnTo>
                    <a:pt x="61" y="232"/>
                  </a:lnTo>
                  <a:lnTo>
                    <a:pt x="57" y="237"/>
                  </a:lnTo>
                  <a:lnTo>
                    <a:pt x="53" y="241"/>
                  </a:lnTo>
                  <a:lnTo>
                    <a:pt x="49" y="245"/>
                  </a:lnTo>
                  <a:lnTo>
                    <a:pt x="45" y="249"/>
                  </a:lnTo>
                  <a:lnTo>
                    <a:pt x="41" y="253"/>
                  </a:lnTo>
                  <a:lnTo>
                    <a:pt x="36" y="258"/>
                  </a:lnTo>
                  <a:lnTo>
                    <a:pt x="32" y="262"/>
                  </a:lnTo>
                  <a:lnTo>
                    <a:pt x="28" y="266"/>
                  </a:lnTo>
                  <a:lnTo>
                    <a:pt x="24" y="270"/>
                  </a:lnTo>
                  <a:lnTo>
                    <a:pt x="20" y="274"/>
                  </a:lnTo>
                  <a:lnTo>
                    <a:pt x="16" y="278"/>
                  </a:lnTo>
                  <a:lnTo>
                    <a:pt x="12" y="283"/>
                  </a:lnTo>
                  <a:lnTo>
                    <a:pt x="8" y="287"/>
                  </a:lnTo>
                  <a:lnTo>
                    <a:pt x="4" y="292"/>
                  </a:lnTo>
                  <a:lnTo>
                    <a:pt x="0" y="296"/>
                  </a:lnTo>
                  <a:lnTo>
                    <a:pt x="5" y="297"/>
                  </a:lnTo>
                  <a:lnTo>
                    <a:pt x="9" y="299"/>
                  </a:lnTo>
                  <a:lnTo>
                    <a:pt x="14" y="300"/>
                  </a:lnTo>
                  <a:lnTo>
                    <a:pt x="19" y="301"/>
                  </a:lnTo>
                  <a:lnTo>
                    <a:pt x="23" y="302"/>
                  </a:lnTo>
                  <a:lnTo>
                    <a:pt x="28" y="302"/>
                  </a:lnTo>
                  <a:lnTo>
                    <a:pt x="33" y="303"/>
                  </a:lnTo>
                  <a:lnTo>
                    <a:pt x="38" y="304"/>
                  </a:lnTo>
                  <a:lnTo>
                    <a:pt x="43" y="304"/>
                  </a:lnTo>
                  <a:lnTo>
                    <a:pt x="48" y="305"/>
                  </a:lnTo>
                  <a:lnTo>
                    <a:pt x="52" y="306"/>
                  </a:lnTo>
                  <a:lnTo>
                    <a:pt x="57" y="306"/>
                  </a:lnTo>
                  <a:lnTo>
                    <a:pt x="62" y="307"/>
                  </a:lnTo>
                  <a:lnTo>
                    <a:pt x="67" y="308"/>
                  </a:lnTo>
                  <a:lnTo>
                    <a:pt x="72" y="309"/>
                  </a:lnTo>
                  <a:lnTo>
                    <a:pt x="76" y="311"/>
                  </a:lnTo>
                  <a:lnTo>
                    <a:pt x="94" y="318"/>
                  </a:lnTo>
                  <a:lnTo>
                    <a:pt x="113" y="325"/>
                  </a:lnTo>
                  <a:lnTo>
                    <a:pt x="131" y="332"/>
                  </a:lnTo>
                  <a:lnTo>
                    <a:pt x="150" y="338"/>
                  </a:lnTo>
                  <a:lnTo>
                    <a:pt x="168" y="345"/>
                  </a:lnTo>
                  <a:lnTo>
                    <a:pt x="187" y="352"/>
                  </a:lnTo>
                  <a:lnTo>
                    <a:pt x="205" y="359"/>
                  </a:lnTo>
                  <a:lnTo>
                    <a:pt x="223" y="366"/>
                  </a:lnTo>
                  <a:lnTo>
                    <a:pt x="242" y="373"/>
                  </a:lnTo>
                  <a:lnTo>
                    <a:pt x="260" y="380"/>
                  </a:lnTo>
                  <a:lnTo>
                    <a:pt x="278" y="387"/>
                  </a:lnTo>
                  <a:lnTo>
                    <a:pt x="297" y="394"/>
                  </a:lnTo>
                  <a:lnTo>
                    <a:pt x="315" y="401"/>
                  </a:lnTo>
                  <a:lnTo>
                    <a:pt x="333" y="408"/>
                  </a:lnTo>
                  <a:lnTo>
                    <a:pt x="351" y="416"/>
                  </a:lnTo>
                  <a:lnTo>
                    <a:pt x="369" y="423"/>
                  </a:lnTo>
                  <a:lnTo>
                    <a:pt x="387" y="430"/>
                  </a:lnTo>
                  <a:lnTo>
                    <a:pt x="404" y="438"/>
                  </a:lnTo>
                  <a:lnTo>
                    <a:pt x="422" y="446"/>
                  </a:lnTo>
                  <a:lnTo>
                    <a:pt x="440" y="454"/>
                  </a:lnTo>
                  <a:lnTo>
                    <a:pt x="457" y="461"/>
                  </a:lnTo>
                  <a:lnTo>
                    <a:pt x="475" y="469"/>
                  </a:lnTo>
                  <a:lnTo>
                    <a:pt x="492" y="477"/>
                  </a:lnTo>
                  <a:lnTo>
                    <a:pt x="509" y="486"/>
                  </a:lnTo>
                  <a:lnTo>
                    <a:pt x="526" y="494"/>
                  </a:lnTo>
                  <a:lnTo>
                    <a:pt x="544" y="503"/>
                  </a:lnTo>
                  <a:lnTo>
                    <a:pt x="560" y="511"/>
                  </a:lnTo>
                  <a:lnTo>
                    <a:pt x="577" y="520"/>
                  </a:lnTo>
                  <a:lnTo>
                    <a:pt x="593" y="529"/>
                  </a:lnTo>
                  <a:lnTo>
                    <a:pt x="610" y="538"/>
                  </a:lnTo>
                  <a:lnTo>
                    <a:pt x="626" y="548"/>
                  </a:lnTo>
                  <a:lnTo>
                    <a:pt x="642" y="557"/>
                  </a:lnTo>
                  <a:lnTo>
                    <a:pt x="644" y="555"/>
                  </a:lnTo>
                  <a:lnTo>
                    <a:pt x="647" y="552"/>
                  </a:lnTo>
                  <a:lnTo>
                    <a:pt x="652" y="550"/>
                  </a:lnTo>
                  <a:lnTo>
                    <a:pt x="656" y="548"/>
                  </a:lnTo>
                  <a:lnTo>
                    <a:pt x="661" y="545"/>
                  </a:lnTo>
                  <a:lnTo>
                    <a:pt x="665" y="543"/>
                  </a:lnTo>
                  <a:lnTo>
                    <a:pt x="669" y="540"/>
                  </a:lnTo>
                  <a:lnTo>
                    <a:pt x="672" y="538"/>
                  </a:lnTo>
                  <a:lnTo>
                    <a:pt x="652" y="528"/>
                  </a:lnTo>
                  <a:lnTo>
                    <a:pt x="633" y="518"/>
                  </a:lnTo>
                  <a:lnTo>
                    <a:pt x="613" y="510"/>
                  </a:lnTo>
                  <a:lnTo>
                    <a:pt x="594" y="501"/>
                  </a:lnTo>
                  <a:lnTo>
                    <a:pt x="575" y="492"/>
                  </a:lnTo>
                  <a:lnTo>
                    <a:pt x="555" y="483"/>
                  </a:lnTo>
                  <a:lnTo>
                    <a:pt x="536" y="475"/>
                  </a:lnTo>
                  <a:lnTo>
                    <a:pt x="517" y="467"/>
                  </a:lnTo>
                  <a:lnTo>
                    <a:pt x="498" y="459"/>
                  </a:lnTo>
                  <a:lnTo>
                    <a:pt x="478" y="450"/>
                  </a:lnTo>
                  <a:lnTo>
                    <a:pt x="459" y="443"/>
                  </a:lnTo>
                  <a:lnTo>
                    <a:pt x="440" y="435"/>
                  </a:lnTo>
                  <a:lnTo>
                    <a:pt x="420" y="428"/>
                  </a:lnTo>
                  <a:lnTo>
                    <a:pt x="401" y="420"/>
                  </a:lnTo>
                  <a:lnTo>
                    <a:pt x="382" y="412"/>
                  </a:lnTo>
                  <a:lnTo>
                    <a:pt x="362" y="405"/>
                  </a:lnTo>
                  <a:lnTo>
                    <a:pt x="343" y="398"/>
                  </a:lnTo>
                  <a:lnTo>
                    <a:pt x="323" y="391"/>
                  </a:lnTo>
                  <a:lnTo>
                    <a:pt x="304" y="383"/>
                  </a:lnTo>
                  <a:lnTo>
                    <a:pt x="284" y="376"/>
                  </a:lnTo>
                  <a:lnTo>
                    <a:pt x="265" y="369"/>
                  </a:lnTo>
                  <a:lnTo>
                    <a:pt x="245" y="362"/>
                  </a:lnTo>
                  <a:lnTo>
                    <a:pt x="225" y="354"/>
                  </a:lnTo>
                  <a:lnTo>
                    <a:pt x="206" y="348"/>
                  </a:lnTo>
                  <a:lnTo>
                    <a:pt x="186" y="340"/>
                  </a:lnTo>
                  <a:lnTo>
                    <a:pt x="166" y="333"/>
                  </a:lnTo>
                  <a:lnTo>
                    <a:pt x="146" y="326"/>
                  </a:lnTo>
                  <a:lnTo>
                    <a:pt x="126" y="319"/>
                  </a:lnTo>
                  <a:lnTo>
                    <a:pt x="106" y="311"/>
                  </a:lnTo>
                  <a:lnTo>
                    <a:pt x="86" y="304"/>
                  </a:lnTo>
                  <a:lnTo>
                    <a:pt x="66" y="296"/>
                  </a:lnTo>
                  <a:lnTo>
                    <a:pt x="46" y="289"/>
                  </a:lnTo>
                  <a:lnTo>
                    <a:pt x="324" y="9"/>
                  </a:lnTo>
                  <a:lnTo>
                    <a:pt x="316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9" name="Freeform 38"/>
            <p:cNvSpPr>
              <a:spLocks/>
            </p:cNvSpPr>
            <p:nvPr/>
          </p:nvSpPr>
          <p:spPr bwMode="auto">
            <a:xfrm>
              <a:off x="3606" y="2747"/>
              <a:ext cx="285" cy="145"/>
            </a:xfrm>
            <a:custGeom>
              <a:avLst/>
              <a:gdLst>
                <a:gd name="T0" fmla="*/ 0 w 285"/>
                <a:gd name="T1" fmla="*/ 0 h 145"/>
                <a:gd name="T2" fmla="*/ 284 w 285"/>
                <a:gd name="T3" fmla="*/ 40 h 145"/>
                <a:gd name="T4" fmla="*/ 264 w 285"/>
                <a:gd name="T5" fmla="*/ 144 h 145"/>
                <a:gd name="T6" fmla="*/ 3 w 285"/>
                <a:gd name="T7" fmla="*/ 3 h 145"/>
                <a:gd name="T8" fmla="*/ 0 w 285"/>
                <a:gd name="T9" fmla="*/ 0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5"/>
                <a:gd name="T16" fmla="*/ 0 h 145"/>
                <a:gd name="T17" fmla="*/ 285 w 285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5" h="145">
                  <a:moveTo>
                    <a:pt x="0" y="0"/>
                  </a:moveTo>
                  <a:lnTo>
                    <a:pt x="284" y="40"/>
                  </a:lnTo>
                  <a:lnTo>
                    <a:pt x="264" y="144"/>
                  </a:lnTo>
                  <a:lnTo>
                    <a:pt x="3" y="3"/>
                  </a:lnTo>
                  <a:lnTo>
                    <a:pt x="0" y="0"/>
                  </a:lnTo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Freeform 39"/>
            <p:cNvSpPr>
              <a:spLocks/>
            </p:cNvSpPr>
            <p:nvPr/>
          </p:nvSpPr>
          <p:spPr bwMode="auto">
            <a:xfrm>
              <a:off x="3606" y="2747"/>
              <a:ext cx="285" cy="145"/>
            </a:xfrm>
            <a:custGeom>
              <a:avLst/>
              <a:gdLst>
                <a:gd name="T0" fmla="*/ 0 w 285"/>
                <a:gd name="T1" fmla="*/ 0 h 145"/>
                <a:gd name="T2" fmla="*/ 284 w 285"/>
                <a:gd name="T3" fmla="*/ 40 h 145"/>
                <a:gd name="T4" fmla="*/ 264 w 285"/>
                <a:gd name="T5" fmla="*/ 144 h 145"/>
                <a:gd name="T6" fmla="*/ 3 w 285"/>
                <a:gd name="T7" fmla="*/ 3 h 145"/>
                <a:gd name="T8" fmla="*/ 0 w 285"/>
                <a:gd name="T9" fmla="*/ 0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5"/>
                <a:gd name="T16" fmla="*/ 0 h 145"/>
                <a:gd name="T17" fmla="*/ 285 w 285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5" h="145">
                  <a:moveTo>
                    <a:pt x="0" y="0"/>
                  </a:moveTo>
                  <a:lnTo>
                    <a:pt x="284" y="40"/>
                  </a:lnTo>
                  <a:lnTo>
                    <a:pt x="264" y="144"/>
                  </a:lnTo>
                  <a:lnTo>
                    <a:pt x="3" y="3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Freeform 40"/>
            <p:cNvSpPr>
              <a:spLocks/>
            </p:cNvSpPr>
            <p:nvPr/>
          </p:nvSpPr>
          <p:spPr bwMode="auto">
            <a:xfrm>
              <a:off x="3853" y="2752"/>
              <a:ext cx="148" cy="230"/>
            </a:xfrm>
            <a:custGeom>
              <a:avLst/>
              <a:gdLst>
                <a:gd name="T0" fmla="*/ 44 w 148"/>
                <a:gd name="T1" fmla="*/ 0 h 230"/>
                <a:gd name="T2" fmla="*/ 103 w 148"/>
                <a:gd name="T3" fmla="*/ 0 h 230"/>
                <a:gd name="T4" fmla="*/ 147 w 148"/>
                <a:gd name="T5" fmla="*/ 229 h 230"/>
                <a:gd name="T6" fmla="*/ 0 w 148"/>
                <a:gd name="T7" fmla="*/ 229 h 230"/>
                <a:gd name="T8" fmla="*/ 44 w 148"/>
                <a:gd name="T9" fmla="*/ 0 h 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"/>
                <a:gd name="T16" fmla="*/ 0 h 230"/>
                <a:gd name="T17" fmla="*/ 148 w 148"/>
                <a:gd name="T18" fmla="*/ 230 h 2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" h="230">
                  <a:moveTo>
                    <a:pt x="44" y="0"/>
                  </a:moveTo>
                  <a:lnTo>
                    <a:pt x="103" y="0"/>
                  </a:lnTo>
                  <a:lnTo>
                    <a:pt x="147" y="229"/>
                  </a:lnTo>
                  <a:lnTo>
                    <a:pt x="0" y="229"/>
                  </a:lnTo>
                  <a:lnTo>
                    <a:pt x="44" y="0"/>
                  </a:lnTo>
                </a:path>
              </a:pathLst>
            </a:custGeom>
            <a:solidFill>
              <a:srgbClr val="66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2" name="Freeform 41"/>
            <p:cNvSpPr>
              <a:spLocks/>
            </p:cNvSpPr>
            <p:nvPr/>
          </p:nvSpPr>
          <p:spPr bwMode="auto">
            <a:xfrm>
              <a:off x="3853" y="2752"/>
              <a:ext cx="148" cy="230"/>
            </a:xfrm>
            <a:custGeom>
              <a:avLst/>
              <a:gdLst>
                <a:gd name="T0" fmla="*/ 44 w 148"/>
                <a:gd name="T1" fmla="*/ 0 h 230"/>
                <a:gd name="T2" fmla="*/ 103 w 148"/>
                <a:gd name="T3" fmla="*/ 0 h 230"/>
                <a:gd name="T4" fmla="*/ 147 w 148"/>
                <a:gd name="T5" fmla="*/ 229 h 230"/>
                <a:gd name="T6" fmla="*/ 0 w 148"/>
                <a:gd name="T7" fmla="*/ 229 h 230"/>
                <a:gd name="T8" fmla="*/ 44 w 148"/>
                <a:gd name="T9" fmla="*/ 0 h 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"/>
                <a:gd name="T16" fmla="*/ 0 h 230"/>
                <a:gd name="T17" fmla="*/ 148 w 148"/>
                <a:gd name="T18" fmla="*/ 230 h 2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" h="230">
                  <a:moveTo>
                    <a:pt x="44" y="0"/>
                  </a:moveTo>
                  <a:lnTo>
                    <a:pt x="103" y="0"/>
                  </a:lnTo>
                  <a:lnTo>
                    <a:pt x="147" y="229"/>
                  </a:lnTo>
                  <a:lnTo>
                    <a:pt x="0" y="229"/>
                  </a:lnTo>
                  <a:lnTo>
                    <a:pt x="44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3" name="Freeform 42"/>
            <p:cNvSpPr>
              <a:spLocks/>
            </p:cNvSpPr>
            <p:nvPr/>
          </p:nvSpPr>
          <p:spPr bwMode="auto">
            <a:xfrm>
              <a:off x="3956" y="2740"/>
              <a:ext cx="109" cy="241"/>
            </a:xfrm>
            <a:custGeom>
              <a:avLst/>
              <a:gdLst>
                <a:gd name="T0" fmla="*/ 0 w 109"/>
                <a:gd name="T1" fmla="*/ 14 h 241"/>
                <a:gd name="T2" fmla="*/ 57 w 109"/>
                <a:gd name="T3" fmla="*/ 0 h 241"/>
                <a:gd name="T4" fmla="*/ 108 w 109"/>
                <a:gd name="T5" fmla="*/ 176 h 241"/>
                <a:gd name="T6" fmla="*/ 44 w 109"/>
                <a:gd name="T7" fmla="*/ 240 h 241"/>
                <a:gd name="T8" fmla="*/ 0 w 109"/>
                <a:gd name="T9" fmla="*/ 14 h 2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241"/>
                <a:gd name="T17" fmla="*/ 109 w 109"/>
                <a:gd name="T18" fmla="*/ 241 h 2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241">
                  <a:moveTo>
                    <a:pt x="0" y="14"/>
                  </a:moveTo>
                  <a:lnTo>
                    <a:pt x="57" y="0"/>
                  </a:lnTo>
                  <a:lnTo>
                    <a:pt x="108" y="176"/>
                  </a:lnTo>
                  <a:lnTo>
                    <a:pt x="44" y="240"/>
                  </a:lnTo>
                  <a:lnTo>
                    <a:pt x="0" y="14"/>
                  </a:lnTo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4" name="Freeform 43"/>
            <p:cNvSpPr>
              <a:spLocks/>
            </p:cNvSpPr>
            <p:nvPr/>
          </p:nvSpPr>
          <p:spPr bwMode="auto">
            <a:xfrm>
              <a:off x="3956" y="2740"/>
              <a:ext cx="109" cy="241"/>
            </a:xfrm>
            <a:custGeom>
              <a:avLst/>
              <a:gdLst>
                <a:gd name="T0" fmla="*/ 0 w 109"/>
                <a:gd name="T1" fmla="*/ 14 h 241"/>
                <a:gd name="T2" fmla="*/ 57 w 109"/>
                <a:gd name="T3" fmla="*/ 0 h 241"/>
                <a:gd name="T4" fmla="*/ 108 w 109"/>
                <a:gd name="T5" fmla="*/ 176 h 241"/>
                <a:gd name="T6" fmla="*/ 44 w 109"/>
                <a:gd name="T7" fmla="*/ 240 h 241"/>
                <a:gd name="T8" fmla="*/ 0 w 109"/>
                <a:gd name="T9" fmla="*/ 14 h 2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241"/>
                <a:gd name="T17" fmla="*/ 109 w 109"/>
                <a:gd name="T18" fmla="*/ 241 h 2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241">
                  <a:moveTo>
                    <a:pt x="0" y="14"/>
                  </a:moveTo>
                  <a:lnTo>
                    <a:pt x="57" y="0"/>
                  </a:lnTo>
                  <a:lnTo>
                    <a:pt x="108" y="176"/>
                  </a:lnTo>
                  <a:lnTo>
                    <a:pt x="44" y="240"/>
                  </a:lnTo>
                  <a:lnTo>
                    <a:pt x="0" y="1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5" name="Freeform 44"/>
            <p:cNvSpPr>
              <a:spLocks/>
            </p:cNvSpPr>
            <p:nvPr/>
          </p:nvSpPr>
          <p:spPr bwMode="auto">
            <a:xfrm>
              <a:off x="3898" y="2740"/>
              <a:ext cx="117" cy="18"/>
            </a:xfrm>
            <a:custGeom>
              <a:avLst/>
              <a:gdLst>
                <a:gd name="T0" fmla="*/ 66 w 117"/>
                <a:gd name="T1" fmla="*/ 0 h 17"/>
                <a:gd name="T2" fmla="*/ 0 w 117"/>
                <a:gd name="T3" fmla="*/ 62 h 17"/>
                <a:gd name="T4" fmla="*/ 58 w 117"/>
                <a:gd name="T5" fmla="*/ 70 h 17"/>
                <a:gd name="T6" fmla="*/ 116 w 117"/>
                <a:gd name="T7" fmla="*/ 0 h 17"/>
                <a:gd name="T8" fmla="*/ 66 w 1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17"/>
                <a:gd name="T17" fmla="*/ 117 w 1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17">
                  <a:moveTo>
                    <a:pt x="66" y="0"/>
                  </a:moveTo>
                  <a:lnTo>
                    <a:pt x="0" y="14"/>
                  </a:lnTo>
                  <a:lnTo>
                    <a:pt x="58" y="16"/>
                  </a:lnTo>
                  <a:lnTo>
                    <a:pt x="116" y="0"/>
                  </a:lnTo>
                  <a:lnTo>
                    <a:pt x="66" y="0"/>
                  </a:lnTo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6" name="Freeform 45"/>
            <p:cNvSpPr>
              <a:spLocks/>
            </p:cNvSpPr>
            <p:nvPr/>
          </p:nvSpPr>
          <p:spPr bwMode="auto">
            <a:xfrm>
              <a:off x="3898" y="2740"/>
              <a:ext cx="117" cy="18"/>
            </a:xfrm>
            <a:custGeom>
              <a:avLst/>
              <a:gdLst>
                <a:gd name="T0" fmla="*/ 66 w 117"/>
                <a:gd name="T1" fmla="*/ 0 h 17"/>
                <a:gd name="T2" fmla="*/ 0 w 117"/>
                <a:gd name="T3" fmla="*/ 62 h 17"/>
                <a:gd name="T4" fmla="*/ 58 w 117"/>
                <a:gd name="T5" fmla="*/ 70 h 17"/>
                <a:gd name="T6" fmla="*/ 116 w 117"/>
                <a:gd name="T7" fmla="*/ 0 h 17"/>
                <a:gd name="T8" fmla="*/ 66 w 1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17"/>
                <a:gd name="T17" fmla="*/ 117 w 1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17">
                  <a:moveTo>
                    <a:pt x="66" y="0"/>
                  </a:moveTo>
                  <a:lnTo>
                    <a:pt x="0" y="14"/>
                  </a:lnTo>
                  <a:lnTo>
                    <a:pt x="58" y="16"/>
                  </a:lnTo>
                  <a:lnTo>
                    <a:pt x="116" y="0"/>
                  </a:lnTo>
                  <a:lnTo>
                    <a:pt x="66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7" name="Freeform 46"/>
            <p:cNvSpPr>
              <a:spLocks/>
            </p:cNvSpPr>
            <p:nvPr/>
          </p:nvSpPr>
          <p:spPr bwMode="auto">
            <a:xfrm>
              <a:off x="3607" y="2746"/>
              <a:ext cx="284" cy="60"/>
            </a:xfrm>
            <a:custGeom>
              <a:avLst/>
              <a:gdLst>
                <a:gd name="T0" fmla="*/ 0 w 284"/>
                <a:gd name="T1" fmla="*/ 0 h 60"/>
                <a:gd name="T2" fmla="*/ 283 w 284"/>
                <a:gd name="T3" fmla="*/ 41 h 60"/>
                <a:gd name="T4" fmla="*/ 280 w 284"/>
                <a:gd name="T5" fmla="*/ 59 h 60"/>
                <a:gd name="T6" fmla="*/ 1 w 284"/>
                <a:gd name="T7" fmla="*/ 0 h 60"/>
                <a:gd name="T8" fmla="*/ 0 w 284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4"/>
                <a:gd name="T16" fmla="*/ 0 h 60"/>
                <a:gd name="T17" fmla="*/ 284 w 284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4" h="60">
                  <a:moveTo>
                    <a:pt x="0" y="0"/>
                  </a:moveTo>
                  <a:lnTo>
                    <a:pt x="283" y="41"/>
                  </a:lnTo>
                  <a:lnTo>
                    <a:pt x="280" y="59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Freeform 47"/>
            <p:cNvSpPr>
              <a:spLocks/>
            </p:cNvSpPr>
            <p:nvPr/>
          </p:nvSpPr>
          <p:spPr bwMode="auto">
            <a:xfrm>
              <a:off x="3607" y="2746"/>
              <a:ext cx="284" cy="60"/>
            </a:xfrm>
            <a:custGeom>
              <a:avLst/>
              <a:gdLst>
                <a:gd name="T0" fmla="*/ 0 w 284"/>
                <a:gd name="T1" fmla="*/ 0 h 60"/>
                <a:gd name="T2" fmla="*/ 283 w 284"/>
                <a:gd name="T3" fmla="*/ 41 h 60"/>
                <a:gd name="T4" fmla="*/ 280 w 284"/>
                <a:gd name="T5" fmla="*/ 59 h 60"/>
                <a:gd name="T6" fmla="*/ 1 w 284"/>
                <a:gd name="T7" fmla="*/ 0 h 60"/>
                <a:gd name="T8" fmla="*/ 0 w 284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4"/>
                <a:gd name="T16" fmla="*/ 0 h 60"/>
                <a:gd name="T17" fmla="*/ 284 w 284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4" h="60">
                  <a:moveTo>
                    <a:pt x="0" y="0"/>
                  </a:moveTo>
                  <a:lnTo>
                    <a:pt x="283" y="41"/>
                  </a:lnTo>
                  <a:lnTo>
                    <a:pt x="280" y="59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9" name="Freeform 48"/>
            <p:cNvSpPr>
              <a:spLocks/>
            </p:cNvSpPr>
            <p:nvPr/>
          </p:nvSpPr>
          <p:spPr bwMode="auto">
            <a:xfrm>
              <a:off x="3610" y="2748"/>
              <a:ext cx="261" cy="234"/>
            </a:xfrm>
            <a:custGeom>
              <a:avLst/>
              <a:gdLst>
                <a:gd name="T0" fmla="*/ 244 w 261"/>
                <a:gd name="T1" fmla="*/ 230 h 234"/>
                <a:gd name="T2" fmla="*/ 242 w 261"/>
                <a:gd name="T3" fmla="*/ 227 h 234"/>
                <a:gd name="T4" fmla="*/ 228 w 261"/>
                <a:gd name="T5" fmla="*/ 224 h 234"/>
                <a:gd name="T6" fmla="*/ 209 w 261"/>
                <a:gd name="T7" fmla="*/ 218 h 234"/>
                <a:gd name="T8" fmla="*/ 189 w 261"/>
                <a:gd name="T9" fmla="*/ 213 h 234"/>
                <a:gd name="T10" fmla="*/ 180 w 261"/>
                <a:gd name="T11" fmla="*/ 206 h 234"/>
                <a:gd name="T12" fmla="*/ 167 w 261"/>
                <a:gd name="T13" fmla="*/ 201 h 234"/>
                <a:gd name="T14" fmla="*/ 158 w 261"/>
                <a:gd name="T15" fmla="*/ 196 h 234"/>
                <a:gd name="T16" fmla="*/ 150 w 261"/>
                <a:gd name="T17" fmla="*/ 191 h 234"/>
                <a:gd name="T18" fmla="*/ 149 w 261"/>
                <a:gd name="T19" fmla="*/ 190 h 234"/>
                <a:gd name="T20" fmla="*/ 144 w 261"/>
                <a:gd name="T21" fmla="*/ 187 h 234"/>
                <a:gd name="T22" fmla="*/ 141 w 261"/>
                <a:gd name="T23" fmla="*/ 172 h 234"/>
                <a:gd name="T24" fmla="*/ 135 w 261"/>
                <a:gd name="T25" fmla="*/ 157 h 234"/>
                <a:gd name="T26" fmla="*/ 132 w 261"/>
                <a:gd name="T27" fmla="*/ 153 h 234"/>
                <a:gd name="T28" fmla="*/ 128 w 261"/>
                <a:gd name="T29" fmla="*/ 150 h 234"/>
                <a:gd name="T30" fmla="*/ 123 w 261"/>
                <a:gd name="T31" fmla="*/ 150 h 234"/>
                <a:gd name="T32" fmla="*/ 117 w 261"/>
                <a:gd name="T33" fmla="*/ 143 h 234"/>
                <a:gd name="T34" fmla="*/ 110 w 261"/>
                <a:gd name="T35" fmla="*/ 138 h 234"/>
                <a:gd name="T36" fmla="*/ 103 w 261"/>
                <a:gd name="T37" fmla="*/ 134 h 234"/>
                <a:gd name="T38" fmla="*/ 94 w 261"/>
                <a:gd name="T39" fmla="*/ 130 h 234"/>
                <a:gd name="T40" fmla="*/ 87 w 261"/>
                <a:gd name="T41" fmla="*/ 124 h 234"/>
                <a:gd name="T42" fmla="*/ 80 w 261"/>
                <a:gd name="T43" fmla="*/ 120 h 234"/>
                <a:gd name="T44" fmla="*/ 76 w 261"/>
                <a:gd name="T45" fmla="*/ 113 h 234"/>
                <a:gd name="T46" fmla="*/ 69 w 261"/>
                <a:gd name="T47" fmla="*/ 102 h 234"/>
                <a:gd name="T48" fmla="*/ 59 w 261"/>
                <a:gd name="T49" fmla="*/ 92 h 234"/>
                <a:gd name="T50" fmla="*/ 54 w 261"/>
                <a:gd name="T51" fmla="*/ 90 h 234"/>
                <a:gd name="T52" fmla="*/ 59 w 261"/>
                <a:gd name="T53" fmla="*/ 89 h 234"/>
                <a:gd name="T54" fmla="*/ 64 w 261"/>
                <a:gd name="T55" fmla="*/ 88 h 234"/>
                <a:gd name="T56" fmla="*/ 66 w 261"/>
                <a:gd name="T57" fmla="*/ 84 h 234"/>
                <a:gd name="T58" fmla="*/ 64 w 261"/>
                <a:gd name="T59" fmla="*/ 91 h 234"/>
                <a:gd name="T60" fmla="*/ 56 w 261"/>
                <a:gd name="T61" fmla="*/ 74 h 234"/>
                <a:gd name="T62" fmla="*/ 40 w 261"/>
                <a:gd name="T63" fmla="*/ 62 h 234"/>
                <a:gd name="T64" fmla="*/ 38 w 261"/>
                <a:gd name="T65" fmla="*/ 55 h 234"/>
                <a:gd name="T66" fmla="*/ 35 w 261"/>
                <a:gd name="T67" fmla="*/ 45 h 234"/>
                <a:gd name="T68" fmla="*/ 30 w 261"/>
                <a:gd name="T69" fmla="*/ 47 h 234"/>
                <a:gd name="T70" fmla="*/ 31 w 261"/>
                <a:gd name="T71" fmla="*/ 53 h 234"/>
                <a:gd name="T72" fmla="*/ 33 w 261"/>
                <a:gd name="T73" fmla="*/ 48 h 234"/>
                <a:gd name="T74" fmla="*/ 36 w 261"/>
                <a:gd name="T75" fmla="*/ 52 h 234"/>
                <a:gd name="T76" fmla="*/ 32 w 261"/>
                <a:gd name="T77" fmla="*/ 47 h 234"/>
                <a:gd name="T78" fmla="*/ 23 w 261"/>
                <a:gd name="T79" fmla="*/ 25 h 234"/>
                <a:gd name="T80" fmla="*/ 15 w 261"/>
                <a:gd name="T81" fmla="*/ 15 h 234"/>
                <a:gd name="T82" fmla="*/ 20 w 261"/>
                <a:gd name="T83" fmla="*/ 26 h 234"/>
                <a:gd name="T84" fmla="*/ 0 w 261"/>
                <a:gd name="T85" fmla="*/ 4 h 2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1"/>
                <a:gd name="T130" fmla="*/ 0 h 234"/>
                <a:gd name="T131" fmla="*/ 261 w 261"/>
                <a:gd name="T132" fmla="*/ 234 h 2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1" h="234">
                  <a:moveTo>
                    <a:pt x="245" y="233"/>
                  </a:moveTo>
                  <a:lnTo>
                    <a:pt x="244" y="232"/>
                  </a:lnTo>
                  <a:lnTo>
                    <a:pt x="244" y="230"/>
                  </a:lnTo>
                  <a:lnTo>
                    <a:pt x="244" y="229"/>
                  </a:lnTo>
                  <a:lnTo>
                    <a:pt x="242" y="228"/>
                  </a:lnTo>
                  <a:lnTo>
                    <a:pt x="242" y="227"/>
                  </a:lnTo>
                  <a:lnTo>
                    <a:pt x="240" y="226"/>
                  </a:lnTo>
                  <a:lnTo>
                    <a:pt x="234" y="225"/>
                  </a:lnTo>
                  <a:lnTo>
                    <a:pt x="228" y="224"/>
                  </a:lnTo>
                  <a:lnTo>
                    <a:pt x="221" y="223"/>
                  </a:lnTo>
                  <a:lnTo>
                    <a:pt x="215" y="220"/>
                  </a:lnTo>
                  <a:lnTo>
                    <a:pt x="209" y="218"/>
                  </a:lnTo>
                  <a:lnTo>
                    <a:pt x="202" y="217"/>
                  </a:lnTo>
                  <a:lnTo>
                    <a:pt x="195" y="215"/>
                  </a:lnTo>
                  <a:lnTo>
                    <a:pt x="189" y="213"/>
                  </a:lnTo>
                  <a:lnTo>
                    <a:pt x="188" y="211"/>
                  </a:lnTo>
                  <a:lnTo>
                    <a:pt x="184" y="209"/>
                  </a:lnTo>
                  <a:lnTo>
                    <a:pt x="180" y="206"/>
                  </a:lnTo>
                  <a:lnTo>
                    <a:pt x="176" y="204"/>
                  </a:lnTo>
                  <a:lnTo>
                    <a:pt x="171" y="203"/>
                  </a:lnTo>
                  <a:lnTo>
                    <a:pt x="167" y="201"/>
                  </a:lnTo>
                  <a:lnTo>
                    <a:pt x="163" y="199"/>
                  </a:lnTo>
                  <a:lnTo>
                    <a:pt x="160" y="197"/>
                  </a:lnTo>
                  <a:lnTo>
                    <a:pt x="158" y="196"/>
                  </a:lnTo>
                  <a:lnTo>
                    <a:pt x="156" y="194"/>
                  </a:lnTo>
                  <a:lnTo>
                    <a:pt x="153" y="192"/>
                  </a:lnTo>
                  <a:lnTo>
                    <a:pt x="150" y="191"/>
                  </a:lnTo>
                  <a:lnTo>
                    <a:pt x="149" y="191"/>
                  </a:lnTo>
                  <a:lnTo>
                    <a:pt x="149" y="190"/>
                  </a:lnTo>
                  <a:lnTo>
                    <a:pt x="148" y="189"/>
                  </a:lnTo>
                  <a:lnTo>
                    <a:pt x="144" y="189"/>
                  </a:lnTo>
                  <a:lnTo>
                    <a:pt x="144" y="187"/>
                  </a:lnTo>
                  <a:lnTo>
                    <a:pt x="143" y="183"/>
                  </a:lnTo>
                  <a:lnTo>
                    <a:pt x="142" y="178"/>
                  </a:lnTo>
                  <a:lnTo>
                    <a:pt x="141" y="172"/>
                  </a:lnTo>
                  <a:lnTo>
                    <a:pt x="140" y="166"/>
                  </a:lnTo>
                  <a:lnTo>
                    <a:pt x="138" y="161"/>
                  </a:lnTo>
                  <a:lnTo>
                    <a:pt x="135" y="157"/>
                  </a:lnTo>
                  <a:lnTo>
                    <a:pt x="133" y="156"/>
                  </a:lnTo>
                  <a:lnTo>
                    <a:pt x="132" y="155"/>
                  </a:lnTo>
                  <a:lnTo>
                    <a:pt x="132" y="153"/>
                  </a:lnTo>
                  <a:lnTo>
                    <a:pt x="131" y="152"/>
                  </a:lnTo>
                  <a:lnTo>
                    <a:pt x="130" y="150"/>
                  </a:lnTo>
                  <a:lnTo>
                    <a:pt x="128" y="150"/>
                  </a:lnTo>
                  <a:lnTo>
                    <a:pt x="127" y="150"/>
                  </a:lnTo>
                  <a:lnTo>
                    <a:pt x="125" y="150"/>
                  </a:lnTo>
                  <a:lnTo>
                    <a:pt x="123" y="150"/>
                  </a:lnTo>
                  <a:lnTo>
                    <a:pt x="121" y="147"/>
                  </a:lnTo>
                  <a:lnTo>
                    <a:pt x="119" y="144"/>
                  </a:lnTo>
                  <a:lnTo>
                    <a:pt x="117" y="143"/>
                  </a:lnTo>
                  <a:lnTo>
                    <a:pt x="115" y="141"/>
                  </a:lnTo>
                  <a:lnTo>
                    <a:pt x="112" y="140"/>
                  </a:lnTo>
                  <a:lnTo>
                    <a:pt x="110" y="138"/>
                  </a:lnTo>
                  <a:lnTo>
                    <a:pt x="107" y="136"/>
                  </a:lnTo>
                  <a:lnTo>
                    <a:pt x="105" y="134"/>
                  </a:lnTo>
                  <a:lnTo>
                    <a:pt x="103" y="134"/>
                  </a:lnTo>
                  <a:lnTo>
                    <a:pt x="100" y="133"/>
                  </a:lnTo>
                  <a:lnTo>
                    <a:pt x="98" y="132"/>
                  </a:lnTo>
                  <a:lnTo>
                    <a:pt x="94" y="130"/>
                  </a:lnTo>
                  <a:lnTo>
                    <a:pt x="91" y="128"/>
                  </a:lnTo>
                  <a:lnTo>
                    <a:pt x="89" y="126"/>
                  </a:lnTo>
                  <a:lnTo>
                    <a:pt x="87" y="124"/>
                  </a:lnTo>
                  <a:lnTo>
                    <a:pt x="85" y="123"/>
                  </a:lnTo>
                  <a:lnTo>
                    <a:pt x="83" y="122"/>
                  </a:lnTo>
                  <a:lnTo>
                    <a:pt x="80" y="120"/>
                  </a:lnTo>
                  <a:lnTo>
                    <a:pt x="78" y="118"/>
                  </a:lnTo>
                  <a:lnTo>
                    <a:pt x="77" y="117"/>
                  </a:lnTo>
                  <a:lnTo>
                    <a:pt x="76" y="113"/>
                  </a:lnTo>
                  <a:lnTo>
                    <a:pt x="75" y="110"/>
                  </a:lnTo>
                  <a:lnTo>
                    <a:pt x="72" y="105"/>
                  </a:lnTo>
                  <a:lnTo>
                    <a:pt x="69" y="102"/>
                  </a:lnTo>
                  <a:lnTo>
                    <a:pt x="66" y="98"/>
                  </a:lnTo>
                  <a:lnTo>
                    <a:pt x="62" y="95"/>
                  </a:lnTo>
                  <a:lnTo>
                    <a:pt x="59" y="92"/>
                  </a:lnTo>
                  <a:lnTo>
                    <a:pt x="55" y="90"/>
                  </a:lnTo>
                  <a:lnTo>
                    <a:pt x="54" y="90"/>
                  </a:lnTo>
                  <a:lnTo>
                    <a:pt x="55" y="89"/>
                  </a:lnTo>
                  <a:lnTo>
                    <a:pt x="57" y="89"/>
                  </a:lnTo>
                  <a:lnTo>
                    <a:pt x="59" y="89"/>
                  </a:lnTo>
                  <a:lnTo>
                    <a:pt x="61" y="88"/>
                  </a:lnTo>
                  <a:lnTo>
                    <a:pt x="63" y="88"/>
                  </a:lnTo>
                  <a:lnTo>
                    <a:pt x="64" y="88"/>
                  </a:lnTo>
                  <a:lnTo>
                    <a:pt x="65" y="87"/>
                  </a:lnTo>
                  <a:lnTo>
                    <a:pt x="66" y="84"/>
                  </a:lnTo>
                  <a:lnTo>
                    <a:pt x="66" y="87"/>
                  </a:lnTo>
                  <a:lnTo>
                    <a:pt x="65" y="89"/>
                  </a:lnTo>
                  <a:lnTo>
                    <a:pt x="64" y="91"/>
                  </a:lnTo>
                  <a:lnTo>
                    <a:pt x="62" y="90"/>
                  </a:lnTo>
                  <a:lnTo>
                    <a:pt x="59" y="85"/>
                  </a:lnTo>
                  <a:lnTo>
                    <a:pt x="56" y="74"/>
                  </a:lnTo>
                  <a:lnTo>
                    <a:pt x="34" y="60"/>
                  </a:lnTo>
                  <a:lnTo>
                    <a:pt x="38" y="63"/>
                  </a:lnTo>
                  <a:lnTo>
                    <a:pt x="40" y="62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8" y="55"/>
                  </a:lnTo>
                  <a:lnTo>
                    <a:pt x="37" y="51"/>
                  </a:lnTo>
                  <a:lnTo>
                    <a:pt x="36" y="48"/>
                  </a:lnTo>
                  <a:lnTo>
                    <a:pt x="35" y="45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0" y="47"/>
                  </a:lnTo>
                  <a:lnTo>
                    <a:pt x="29" y="51"/>
                  </a:lnTo>
                  <a:lnTo>
                    <a:pt x="30" y="53"/>
                  </a:lnTo>
                  <a:lnTo>
                    <a:pt x="31" y="53"/>
                  </a:lnTo>
                  <a:lnTo>
                    <a:pt x="33" y="51"/>
                  </a:lnTo>
                  <a:lnTo>
                    <a:pt x="34" y="49"/>
                  </a:lnTo>
                  <a:lnTo>
                    <a:pt x="33" y="48"/>
                  </a:lnTo>
                  <a:lnTo>
                    <a:pt x="29" y="47"/>
                  </a:lnTo>
                  <a:lnTo>
                    <a:pt x="34" y="50"/>
                  </a:lnTo>
                  <a:lnTo>
                    <a:pt x="36" y="52"/>
                  </a:lnTo>
                  <a:lnTo>
                    <a:pt x="34" y="50"/>
                  </a:lnTo>
                  <a:lnTo>
                    <a:pt x="32" y="47"/>
                  </a:lnTo>
                  <a:lnTo>
                    <a:pt x="29" y="41"/>
                  </a:lnTo>
                  <a:lnTo>
                    <a:pt x="26" y="34"/>
                  </a:lnTo>
                  <a:lnTo>
                    <a:pt x="23" y="25"/>
                  </a:lnTo>
                  <a:lnTo>
                    <a:pt x="0" y="0"/>
                  </a:lnTo>
                  <a:lnTo>
                    <a:pt x="9" y="8"/>
                  </a:lnTo>
                  <a:lnTo>
                    <a:pt x="15" y="15"/>
                  </a:lnTo>
                  <a:lnTo>
                    <a:pt x="20" y="21"/>
                  </a:lnTo>
                  <a:lnTo>
                    <a:pt x="21" y="25"/>
                  </a:lnTo>
                  <a:lnTo>
                    <a:pt x="20" y="26"/>
                  </a:lnTo>
                  <a:lnTo>
                    <a:pt x="16" y="24"/>
                  </a:lnTo>
                  <a:lnTo>
                    <a:pt x="10" y="16"/>
                  </a:lnTo>
                  <a:lnTo>
                    <a:pt x="0" y="4"/>
                  </a:lnTo>
                  <a:lnTo>
                    <a:pt x="260" y="143"/>
                  </a:lnTo>
                  <a:lnTo>
                    <a:pt x="245" y="233"/>
                  </a:lnTo>
                </a:path>
              </a:pathLst>
            </a:cu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Freeform 49"/>
            <p:cNvSpPr>
              <a:spLocks/>
            </p:cNvSpPr>
            <p:nvPr/>
          </p:nvSpPr>
          <p:spPr bwMode="auto">
            <a:xfrm>
              <a:off x="3610" y="2748"/>
              <a:ext cx="261" cy="234"/>
            </a:xfrm>
            <a:custGeom>
              <a:avLst/>
              <a:gdLst>
                <a:gd name="T0" fmla="*/ 244 w 261"/>
                <a:gd name="T1" fmla="*/ 232 h 234"/>
                <a:gd name="T2" fmla="*/ 242 w 261"/>
                <a:gd name="T3" fmla="*/ 228 h 234"/>
                <a:gd name="T4" fmla="*/ 240 w 261"/>
                <a:gd name="T5" fmla="*/ 226 h 234"/>
                <a:gd name="T6" fmla="*/ 221 w 261"/>
                <a:gd name="T7" fmla="*/ 223 h 234"/>
                <a:gd name="T8" fmla="*/ 202 w 261"/>
                <a:gd name="T9" fmla="*/ 217 h 234"/>
                <a:gd name="T10" fmla="*/ 189 w 261"/>
                <a:gd name="T11" fmla="*/ 213 h 234"/>
                <a:gd name="T12" fmla="*/ 180 w 261"/>
                <a:gd name="T13" fmla="*/ 206 h 234"/>
                <a:gd name="T14" fmla="*/ 167 w 261"/>
                <a:gd name="T15" fmla="*/ 201 h 234"/>
                <a:gd name="T16" fmla="*/ 160 w 261"/>
                <a:gd name="T17" fmla="*/ 197 h 234"/>
                <a:gd name="T18" fmla="*/ 153 w 261"/>
                <a:gd name="T19" fmla="*/ 192 h 234"/>
                <a:gd name="T20" fmla="*/ 149 w 261"/>
                <a:gd name="T21" fmla="*/ 191 h 234"/>
                <a:gd name="T22" fmla="*/ 148 w 261"/>
                <a:gd name="T23" fmla="*/ 189 h 234"/>
                <a:gd name="T24" fmla="*/ 144 w 261"/>
                <a:gd name="T25" fmla="*/ 187 h 234"/>
                <a:gd name="T26" fmla="*/ 141 w 261"/>
                <a:gd name="T27" fmla="*/ 172 h 234"/>
                <a:gd name="T28" fmla="*/ 135 w 261"/>
                <a:gd name="T29" fmla="*/ 157 h 234"/>
                <a:gd name="T30" fmla="*/ 132 w 261"/>
                <a:gd name="T31" fmla="*/ 155 h 234"/>
                <a:gd name="T32" fmla="*/ 130 w 261"/>
                <a:gd name="T33" fmla="*/ 150 h 234"/>
                <a:gd name="T34" fmla="*/ 127 w 261"/>
                <a:gd name="T35" fmla="*/ 150 h 234"/>
                <a:gd name="T36" fmla="*/ 123 w 261"/>
                <a:gd name="T37" fmla="*/ 150 h 234"/>
                <a:gd name="T38" fmla="*/ 117 w 261"/>
                <a:gd name="T39" fmla="*/ 143 h 234"/>
                <a:gd name="T40" fmla="*/ 110 w 261"/>
                <a:gd name="T41" fmla="*/ 138 h 234"/>
                <a:gd name="T42" fmla="*/ 105 w 261"/>
                <a:gd name="T43" fmla="*/ 134 h 234"/>
                <a:gd name="T44" fmla="*/ 98 w 261"/>
                <a:gd name="T45" fmla="*/ 132 h 234"/>
                <a:gd name="T46" fmla="*/ 89 w 261"/>
                <a:gd name="T47" fmla="*/ 126 h 234"/>
                <a:gd name="T48" fmla="*/ 85 w 261"/>
                <a:gd name="T49" fmla="*/ 123 h 234"/>
                <a:gd name="T50" fmla="*/ 78 w 261"/>
                <a:gd name="T51" fmla="*/ 118 h 234"/>
                <a:gd name="T52" fmla="*/ 76 w 261"/>
                <a:gd name="T53" fmla="*/ 113 h 234"/>
                <a:gd name="T54" fmla="*/ 69 w 261"/>
                <a:gd name="T55" fmla="*/ 102 h 234"/>
                <a:gd name="T56" fmla="*/ 59 w 261"/>
                <a:gd name="T57" fmla="*/ 92 h 234"/>
                <a:gd name="T58" fmla="*/ 54 w 261"/>
                <a:gd name="T59" fmla="*/ 90 h 234"/>
                <a:gd name="T60" fmla="*/ 57 w 261"/>
                <a:gd name="T61" fmla="*/ 89 h 234"/>
                <a:gd name="T62" fmla="*/ 63 w 261"/>
                <a:gd name="T63" fmla="*/ 88 h 234"/>
                <a:gd name="T64" fmla="*/ 65 w 261"/>
                <a:gd name="T65" fmla="*/ 87 h 234"/>
                <a:gd name="T66" fmla="*/ 66 w 261"/>
                <a:gd name="T67" fmla="*/ 87 h 234"/>
                <a:gd name="T68" fmla="*/ 62 w 261"/>
                <a:gd name="T69" fmla="*/ 90 h 234"/>
                <a:gd name="T70" fmla="*/ 34 w 261"/>
                <a:gd name="T71" fmla="*/ 60 h 234"/>
                <a:gd name="T72" fmla="*/ 40 w 261"/>
                <a:gd name="T73" fmla="*/ 62 h 234"/>
                <a:gd name="T74" fmla="*/ 38 w 261"/>
                <a:gd name="T75" fmla="*/ 55 h 234"/>
                <a:gd name="T76" fmla="*/ 35 w 261"/>
                <a:gd name="T77" fmla="*/ 45 h 234"/>
                <a:gd name="T78" fmla="*/ 34 w 261"/>
                <a:gd name="T79" fmla="*/ 41 h 234"/>
                <a:gd name="T80" fmla="*/ 30 w 261"/>
                <a:gd name="T81" fmla="*/ 53 h 234"/>
                <a:gd name="T82" fmla="*/ 34 w 261"/>
                <a:gd name="T83" fmla="*/ 49 h 234"/>
                <a:gd name="T84" fmla="*/ 29 w 261"/>
                <a:gd name="T85" fmla="*/ 47 h 234"/>
                <a:gd name="T86" fmla="*/ 36 w 261"/>
                <a:gd name="T87" fmla="*/ 52 h 234"/>
                <a:gd name="T88" fmla="*/ 29 w 261"/>
                <a:gd name="T89" fmla="*/ 41 h 234"/>
                <a:gd name="T90" fmla="*/ 0 w 261"/>
                <a:gd name="T91" fmla="*/ 0 h 234"/>
                <a:gd name="T92" fmla="*/ 15 w 261"/>
                <a:gd name="T93" fmla="*/ 15 h 234"/>
                <a:gd name="T94" fmla="*/ 20 w 261"/>
                <a:gd name="T95" fmla="*/ 26 h 234"/>
                <a:gd name="T96" fmla="*/ 0 w 261"/>
                <a:gd name="T97" fmla="*/ 4 h 2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61"/>
                <a:gd name="T148" fmla="*/ 0 h 234"/>
                <a:gd name="T149" fmla="*/ 261 w 261"/>
                <a:gd name="T150" fmla="*/ 234 h 23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61" h="234">
                  <a:moveTo>
                    <a:pt x="245" y="233"/>
                  </a:moveTo>
                  <a:lnTo>
                    <a:pt x="245" y="233"/>
                  </a:lnTo>
                  <a:lnTo>
                    <a:pt x="244" y="232"/>
                  </a:lnTo>
                  <a:lnTo>
                    <a:pt x="244" y="230"/>
                  </a:lnTo>
                  <a:lnTo>
                    <a:pt x="244" y="229"/>
                  </a:lnTo>
                  <a:lnTo>
                    <a:pt x="242" y="228"/>
                  </a:lnTo>
                  <a:lnTo>
                    <a:pt x="242" y="227"/>
                  </a:lnTo>
                  <a:lnTo>
                    <a:pt x="240" y="226"/>
                  </a:lnTo>
                  <a:lnTo>
                    <a:pt x="234" y="225"/>
                  </a:lnTo>
                  <a:lnTo>
                    <a:pt x="228" y="224"/>
                  </a:lnTo>
                  <a:lnTo>
                    <a:pt x="221" y="223"/>
                  </a:lnTo>
                  <a:lnTo>
                    <a:pt x="215" y="220"/>
                  </a:lnTo>
                  <a:lnTo>
                    <a:pt x="209" y="218"/>
                  </a:lnTo>
                  <a:lnTo>
                    <a:pt x="202" y="217"/>
                  </a:lnTo>
                  <a:lnTo>
                    <a:pt x="195" y="215"/>
                  </a:lnTo>
                  <a:lnTo>
                    <a:pt x="189" y="213"/>
                  </a:lnTo>
                  <a:lnTo>
                    <a:pt x="188" y="211"/>
                  </a:lnTo>
                  <a:lnTo>
                    <a:pt x="184" y="209"/>
                  </a:lnTo>
                  <a:lnTo>
                    <a:pt x="180" y="206"/>
                  </a:lnTo>
                  <a:lnTo>
                    <a:pt x="176" y="204"/>
                  </a:lnTo>
                  <a:lnTo>
                    <a:pt x="171" y="203"/>
                  </a:lnTo>
                  <a:lnTo>
                    <a:pt x="167" y="201"/>
                  </a:lnTo>
                  <a:lnTo>
                    <a:pt x="163" y="199"/>
                  </a:lnTo>
                  <a:lnTo>
                    <a:pt x="160" y="197"/>
                  </a:lnTo>
                  <a:lnTo>
                    <a:pt x="158" y="196"/>
                  </a:lnTo>
                  <a:lnTo>
                    <a:pt x="156" y="194"/>
                  </a:lnTo>
                  <a:lnTo>
                    <a:pt x="153" y="192"/>
                  </a:lnTo>
                  <a:lnTo>
                    <a:pt x="150" y="191"/>
                  </a:lnTo>
                  <a:lnTo>
                    <a:pt x="149" y="191"/>
                  </a:lnTo>
                  <a:lnTo>
                    <a:pt x="149" y="190"/>
                  </a:lnTo>
                  <a:lnTo>
                    <a:pt x="148" y="189"/>
                  </a:lnTo>
                  <a:lnTo>
                    <a:pt x="144" y="189"/>
                  </a:lnTo>
                  <a:lnTo>
                    <a:pt x="144" y="187"/>
                  </a:lnTo>
                  <a:lnTo>
                    <a:pt x="143" y="183"/>
                  </a:lnTo>
                  <a:lnTo>
                    <a:pt x="142" y="178"/>
                  </a:lnTo>
                  <a:lnTo>
                    <a:pt x="141" y="172"/>
                  </a:lnTo>
                  <a:lnTo>
                    <a:pt x="140" y="166"/>
                  </a:lnTo>
                  <a:lnTo>
                    <a:pt x="138" y="161"/>
                  </a:lnTo>
                  <a:lnTo>
                    <a:pt x="135" y="157"/>
                  </a:lnTo>
                  <a:lnTo>
                    <a:pt x="133" y="156"/>
                  </a:lnTo>
                  <a:lnTo>
                    <a:pt x="132" y="155"/>
                  </a:lnTo>
                  <a:lnTo>
                    <a:pt x="132" y="153"/>
                  </a:lnTo>
                  <a:lnTo>
                    <a:pt x="131" y="152"/>
                  </a:lnTo>
                  <a:lnTo>
                    <a:pt x="130" y="150"/>
                  </a:lnTo>
                  <a:lnTo>
                    <a:pt x="128" y="150"/>
                  </a:lnTo>
                  <a:lnTo>
                    <a:pt x="127" y="150"/>
                  </a:lnTo>
                  <a:lnTo>
                    <a:pt x="125" y="150"/>
                  </a:lnTo>
                  <a:lnTo>
                    <a:pt x="123" y="150"/>
                  </a:lnTo>
                  <a:lnTo>
                    <a:pt x="121" y="147"/>
                  </a:lnTo>
                  <a:lnTo>
                    <a:pt x="119" y="144"/>
                  </a:lnTo>
                  <a:lnTo>
                    <a:pt x="117" y="143"/>
                  </a:lnTo>
                  <a:lnTo>
                    <a:pt x="115" y="141"/>
                  </a:lnTo>
                  <a:lnTo>
                    <a:pt x="112" y="140"/>
                  </a:lnTo>
                  <a:lnTo>
                    <a:pt x="110" y="138"/>
                  </a:lnTo>
                  <a:lnTo>
                    <a:pt x="107" y="136"/>
                  </a:lnTo>
                  <a:lnTo>
                    <a:pt x="105" y="134"/>
                  </a:lnTo>
                  <a:lnTo>
                    <a:pt x="103" y="134"/>
                  </a:lnTo>
                  <a:lnTo>
                    <a:pt x="100" y="133"/>
                  </a:lnTo>
                  <a:lnTo>
                    <a:pt x="98" y="132"/>
                  </a:lnTo>
                  <a:lnTo>
                    <a:pt x="94" y="130"/>
                  </a:lnTo>
                  <a:lnTo>
                    <a:pt x="91" y="128"/>
                  </a:lnTo>
                  <a:lnTo>
                    <a:pt x="89" y="126"/>
                  </a:lnTo>
                  <a:lnTo>
                    <a:pt x="87" y="124"/>
                  </a:lnTo>
                  <a:lnTo>
                    <a:pt x="85" y="123"/>
                  </a:lnTo>
                  <a:lnTo>
                    <a:pt x="83" y="122"/>
                  </a:lnTo>
                  <a:lnTo>
                    <a:pt x="80" y="120"/>
                  </a:lnTo>
                  <a:lnTo>
                    <a:pt x="78" y="118"/>
                  </a:lnTo>
                  <a:lnTo>
                    <a:pt x="77" y="117"/>
                  </a:lnTo>
                  <a:lnTo>
                    <a:pt x="76" y="113"/>
                  </a:lnTo>
                  <a:lnTo>
                    <a:pt x="75" y="110"/>
                  </a:lnTo>
                  <a:lnTo>
                    <a:pt x="72" y="105"/>
                  </a:lnTo>
                  <a:lnTo>
                    <a:pt x="69" y="102"/>
                  </a:lnTo>
                  <a:lnTo>
                    <a:pt x="66" y="98"/>
                  </a:lnTo>
                  <a:lnTo>
                    <a:pt x="62" y="95"/>
                  </a:lnTo>
                  <a:lnTo>
                    <a:pt x="59" y="92"/>
                  </a:lnTo>
                  <a:lnTo>
                    <a:pt x="55" y="90"/>
                  </a:lnTo>
                  <a:lnTo>
                    <a:pt x="54" y="90"/>
                  </a:lnTo>
                  <a:lnTo>
                    <a:pt x="55" y="89"/>
                  </a:lnTo>
                  <a:lnTo>
                    <a:pt x="57" y="89"/>
                  </a:lnTo>
                  <a:lnTo>
                    <a:pt x="59" y="89"/>
                  </a:lnTo>
                  <a:lnTo>
                    <a:pt x="61" y="88"/>
                  </a:lnTo>
                  <a:lnTo>
                    <a:pt x="63" y="88"/>
                  </a:lnTo>
                  <a:lnTo>
                    <a:pt x="64" y="88"/>
                  </a:lnTo>
                  <a:lnTo>
                    <a:pt x="65" y="87"/>
                  </a:lnTo>
                  <a:lnTo>
                    <a:pt x="66" y="84"/>
                  </a:lnTo>
                  <a:lnTo>
                    <a:pt x="66" y="87"/>
                  </a:lnTo>
                  <a:lnTo>
                    <a:pt x="65" y="89"/>
                  </a:lnTo>
                  <a:lnTo>
                    <a:pt x="64" y="91"/>
                  </a:lnTo>
                  <a:lnTo>
                    <a:pt x="62" y="90"/>
                  </a:lnTo>
                  <a:lnTo>
                    <a:pt x="59" y="85"/>
                  </a:lnTo>
                  <a:lnTo>
                    <a:pt x="56" y="74"/>
                  </a:lnTo>
                  <a:lnTo>
                    <a:pt x="34" y="60"/>
                  </a:lnTo>
                  <a:lnTo>
                    <a:pt x="38" y="63"/>
                  </a:lnTo>
                  <a:lnTo>
                    <a:pt x="40" y="62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8" y="55"/>
                  </a:lnTo>
                  <a:lnTo>
                    <a:pt x="37" y="51"/>
                  </a:lnTo>
                  <a:lnTo>
                    <a:pt x="36" y="48"/>
                  </a:lnTo>
                  <a:lnTo>
                    <a:pt x="35" y="45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0" y="47"/>
                  </a:lnTo>
                  <a:lnTo>
                    <a:pt x="29" y="51"/>
                  </a:lnTo>
                  <a:lnTo>
                    <a:pt x="30" y="53"/>
                  </a:lnTo>
                  <a:lnTo>
                    <a:pt x="31" y="53"/>
                  </a:lnTo>
                  <a:lnTo>
                    <a:pt x="33" y="51"/>
                  </a:lnTo>
                  <a:lnTo>
                    <a:pt x="34" y="49"/>
                  </a:lnTo>
                  <a:lnTo>
                    <a:pt x="33" y="48"/>
                  </a:lnTo>
                  <a:lnTo>
                    <a:pt x="29" y="47"/>
                  </a:lnTo>
                  <a:lnTo>
                    <a:pt x="34" y="50"/>
                  </a:lnTo>
                  <a:lnTo>
                    <a:pt x="36" y="52"/>
                  </a:lnTo>
                  <a:lnTo>
                    <a:pt x="34" y="50"/>
                  </a:lnTo>
                  <a:lnTo>
                    <a:pt x="32" y="47"/>
                  </a:lnTo>
                  <a:lnTo>
                    <a:pt x="29" y="41"/>
                  </a:lnTo>
                  <a:lnTo>
                    <a:pt x="26" y="34"/>
                  </a:lnTo>
                  <a:lnTo>
                    <a:pt x="23" y="25"/>
                  </a:lnTo>
                  <a:lnTo>
                    <a:pt x="0" y="0"/>
                  </a:lnTo>
                  <a:lnTo>
                    <a:pt x="9" y="8"/>
                  </a:lnTo>
                  <a:lnTo>
                    <a:pt x="15" y="15"/>
                  </a:lnTo>
                  <a:lnTo>
                    <a:pt x="20" y="21"/>
                  </a:lnTo>
                  <a:lnTo>
                    <a:pt x="21" y="25"/>
                  </a:lnTo>
                  <a:lnTo>
                    <a:pt x="20" y="26"/>
                  </a:lnTo>
                  <a:lnTo>
                    <a:pt x="16" y="24"/>
                  </a:lnTo>
                  <a:lnTo>
                    <a:pt x="10" y="16"/>
                  </a:lnTo>
                  <a:lnTo>
                    <a:pt x="0" y="4"/>
                  </a:lnTo>
                  <a:lnTo>
                    <a:pt x="260" y="143"/>
                  </a:lnTo>
                  <a:lnTo>
                    <a:pt x="245" y="233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1" name="Freeform 50"/>
            <p:cNvSpPr>
              <a:spLocks/>
            </p:cNvSpPr>
            <p:nvPr/>
          </p:nvSpPr>
          <p:spPr bwMode="auto">
            <a:xfrm>
              <a:off x="3545" y="2333"/>
              <a:ext cx="296" cy="120"/>
            </a:xfrm>
            <a:custGeom>
              <a:avLst/>
              <a:gdLst>
                <a:gd name="T0" fmla="*/ 36 w 296"/>
                <a:gd name="T1" fmla="*/ 9 h 120"/>
                <a:gd name="T2" fmla="*/ 295 w 296"/>
                <a:gd name="T3" fmla="*/ 33 h 120"/>
                <a:gd name="T4" fmla="*/ 279 w 296"/>
                <a:gd name="T5" fmla="*/ 119 h 120"/>
                <a:gd name="T6" fmla="*/ 0 w 296"/>
                <a:gd name="T7" fmla="*/ 0 h 120"/>
                <a:gd name="T8" fmla="*/ 36 w 296"/>
                <a:gd name="T9" fmla="*/ 9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120"/>
                <a:gd name="T17" fmla="*/ 296 w 296"/>
                <a:gd name="T18" fmla="*/ 120 h 1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120">
                  <a:moveTo>
                    <a:pt x="36" y="9"/>
                  </a:moveTo>
                  <a:lnTo>
                    <a:pt x="295" y="33"/>
                  </a:lnTo>
                  <a:lnTo>
                    <a:pt x="279" y="119"/>
                  </a:lnTo>
                  <a:lnTo>
                    <a:pt x="0" y="0"/>
                  </a:lnTo>
                  <a:lnTo>
                    <a:pt x="36" y="9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2" name="Freeform 51"/>
            <p:cNvSpPr>
              <a:spLocks/>
            </p:cNvSpPr>
            <p:nvPr/>
          </p:nvSpPr>
          <p:spPr bwMode="auto">
            <a:xfrm>
              <a:off x="3546" y="2333"/>
              <a:ext cx="279" cy="193"/>
            </a:xfrm>
            <a:custGeom>
              <a:avLst/>
              <a:gdLst>
                <a:gd name="T0" fmla="*/ 265 w 279"/>
                <a:gd name="T1" fmla="*/ 165 h 194"/>
                <a:gd name="T2" fmla="*/ 264 w 279"/>
                <a:gd name="T3" fmla="*/ 162 h 194"/>
                <a:gd name="T4" fmla="*/ 262 w 279"/>
                <a:gd name="T5" fmla="*/ 161 h 194"/>
                <a:gd name="T6" fmla="*/ 257 w 279"/>
                <a:gd name="T7" fmla="*/ 160 h 194"/>
                <a:gd name="T8" fmla="*/ 246 w 279"/>
                <a:gd name="T9" fmla="*/ 157 h 194"/>
                <a:gd name="T10" fmla="*/ 236 w 279"/>
                <a:gd name="T11" fmla="*/ 154 h 194"/>
                <a:gd name="T12" fmla="*/ 225 w 279"/>
                <a:gd name="T13" fmla="*/ 151 h 194"/>
                <a:gd name="T14" fmla="*/ 218 w 279"/>
                <a:gd name="T15" fmla="*/ 147 h 194"/>
                <a:gd name="T16" fmla="*/ 213 w 279"/>
                <a:gd name="T17" fmla="*/ 144 h 194"/>
                <a:gd name="T18" fmla="*/ 205 w 279"/>
                <a:gd name="T19" fmla="*/ 140 h 194"/>
                <a:gd name="T20" fmla="*/ 198 w 279"/>
                <a:gd name="T21" fmla="*/ 138 h 194"/>
                <a:gd name="T22" fmla="*/ 193 w 279"/>
                <a:gd name="T23" fmla="*/ 135 h 194"/>
                <a:gd name="T24" fmla="*/ 190 w 279"/>
                <a:gd name="T25" fmla="*/ 132 h 194"/>
                <a:gd name="T26" fmla="*/ 187 w 279"/>
                <a:gd name="T27" fmla="*/ 131 h 194"/>
                <a:gd name="T28" fmla="*/ 186 w 279"/>
                <a:gd name="T29" fmla="*/ 130 h 194"/>
                <a:gd name="T30" fmla="*/ 183 w 279"/>
                <a:gd name="T31" fmla="*/ 130 h 194"/>
                <a:gd name="T32" fmla="*/ 182 w 279"/>
                <a:gd name="T33" fmla="*/ 125 h 194"/>
                <a:gd name="T34" fmla="*/ 180 w 279"/>
                <a:gd name="T35" fmla="*/ 116 h 194"/>
                <a:gd name="T36" fmla="*/ 177 w 279"/>
                <a:gd name="T37" fmla="*/ 107 h 194"/>
                <a:gd name="T38" fmla="*/ 173 w 279"/>
                <a:gd name="T39" fmla="*/ 103 h 194"/>
                <a:gd name="T40" fmla="*/ 172 w 279"/>
                <a:gd name="T41" fmla="*/ 100 h 194"/>
                <a:gd name="T42" fmla="*/ 171 w 279"/>
                <a:gd name="T43" fmla="*/ 98 h 194"/>
                <a:gd name="T44" fmla="*/ 168 w 279"/>
                <a:gd name="T45" fmla="*/ 98 h 194"/>
                <a:gd name="T46" fmla="*/ 165 w 279"/>
                <a:gd name="T47" fmla="*/ 97 h 194"/>
                <a:gd name="T48" fmla="*/ 162 w 279"/>
                <a:gd name="T49" fmla="*/ 97 h 194"/>
                <a:gd name="T50" fmla="*/ 158 w 279"/>
                <a:gd name="T51" fmla="*/ 97 h 194"/>
                <a:gd name="T52" fmla="*/ 154 w 279"/>
                <a:gd name="T53" fmla="*/ 97 h 194"/>
                <a:gd name="T54" fmla="*/ 151 w 279"/>
                <a:gd name="T55" fmla="*/ 97 h 194"/>
                <a:gd name="T56" fmla="*/ 147 w 279"/>
                <a:gd name="T57" fmla="*/ 97 h 194"/>
                <a:gd name="T58" fmla="*/ 142 w 279"/>
                <a:gd name="T59" fmla="*/ 97 h 194"/>
                <a:gd name="T60" fmla="*/ 137 w 279"/>
                <a:gd name="T61" fmla="*/ 97 h 194"/>
                <a:gd name="T62" fmla="*/ 134 w 279"/>
                <a:gd name="T63" fmla="*/ 97 h 194"/>
                <a:gd name="T64" fmla="*/ 130 w 279"/>
                <a:gd name="T65" fmla="*/ 97 h 194"/>
                <a:gd name="T66" fmla="*/ 127 w 279"/>
                <a:gd name="T67" fmla="*/ 97 h 194"/>
                <a:gd name="T68" fmla="*/ 125 w 279"/>
                <a:gd name="T69" fmla="*/ 91 h 194"/>
                <a:gd name="T70" fmla="*/ 121 w 279"/>
                <a:gd name="T71" fmla="*/ 85 h 194"/>
                <a:gd name="T72" fmla="*/ 115 w 279"/>
                <a:gd name="T73" fmla="*/ 79 h 194"/>
                <a:gd name="T74" fmla="*/ 110 w 279"/>
                <a:gd name="T75" fmla="*/ 75 h 194"/>
                <a:gd name="T76" fmla="*/ 107 w 279"/>
                <a:gd name="T77" fmla="*/ 74 h 194"/>
                <a:gd name="T78" fmla="*/ 105 w 279"/>
                <a:gd name="T79" fmla="*/ 68 h 194"/>
                <a:gd name="T80" fmla="*/ 105 w 279"/>
                <a:gd name="T81" fmla="*/ 64 h 194"/>
                <a:gd name="T82" fmla="*/ 104 w 279"/>
                <a:gd name="T83" fmla="*/ 62 h 194"/>
                <a:gd name="T84" fmla="*/ 102 w 279"/>
                <a:gd name="T85" fmla="*/ 63 h 194"/>
                <a:gd name="T86" fmla="*/ 99 w 279"/>
                <a:gd name="T87" fmla="*/ 61 h 194"/>
                <a:gd name="T88" fmla="*/ 88 w 279"/>
                <a:gd name="T89" fmla="*/ 56 h 194"/>
                <a:gd name="T90" fmla="*/ 79 w 279"/>
                <a:gd name="T91" fmla="*/ 45 h 194"/>
                <a:gd name="T92" fmla="*/ 75 w 279"/>
                <a:gd name="T93" fmla="*/ 43 h 194"/>
                <a:gd name="T94" fmla="*/ 70 w 279"/>
                <a:gd name="T95" fmla="*/ 40 h 194"/>
                <a:gd name="T96" fmla="*/ 67 w 279"/>
                <a:gd name="T97" fmla="*/ 39 h 194"/>
                <a:gd name="T98" fmla="*/ 63 w 279"/>
                <a:gd name="T99" fmla="*/ 38 h 194"/>
                <a:gd name="T100" fmla="*/ 58 w 279"/>
                <a:gd name="T101" fmla="*/ 35 h 194"/>
                <a:gd name="T102" fmla="*/ 56 w 279"/>
                <a:gd name="T103" fmla="*/ 33 h 194"/>
                <a:gd name="T104" fmla="*/ 51 w 279"/>
                <a:gd name="T105" fmla="*/ 33 h 194"/>
                <a:gd name="T106" fmla="*/ 45 w 279"/>
                <a:gd name="T107" fmla="*/ 30 h 194"/>
                <a:gd name="T108" fmla="*/ 40 w 279"/>
                <a:gd name="T109" fmla="*/ 28 h 194"/>
                <a:gd name="T110" fmla="*/ 38 w 279"/>
                <a:gd name="T111" fmla="*/ 25 h 194"/>
                <a:gd name="T112" fmla="*/ 33 w 279"/>
                <a:gd name="T113" fmla="*/ 30 h 194"/>
                <a:gd name="T114" fmla="*/ 24 w 279"/>
                <a:gd name="T115" fmla="*/ 27 h 194"/>
                <a:gd name="T116" fmla="*/ 14 w 279"/>
                <a:gd name="T117" fmla="*/ 21 h 194"/>
                <a:gd name="T118" fmla="*/ 3 w 279"/>
                <a:gd name="T119" fmla="*/ 10 h 194"/>
                <a:gd name="T120" fmla="*/ 278 w 279"/>
                <a:gd name="T121" fmla="*/ 97 h 1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79"/>
                <a:gd name="T184" fmla="*/ 0 h 194"/>
                <a:gd name="T185" fmla="*/ 279 w 279"/>
                <a:gd name="T186" fmla="*/ 194 h 19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79" h="194">
                  <a:moveTo>
                    <a:pt x="265" y="193"/>
                  </a:moveTo>
                  <a:lnTo>
                    <a:pt x="265" y="192"/>
                  </a:lnTo>
                  <a:lnTo>
                    <a:pt x="265" y="190"/>
                  </a:lnTo>
                  <a:lnTo>
                    <a:pt x="264" y="189"/>
                  </a:lnTo>
                  <a:lnTo>
                    <a:pt x="263" y="188"/>
                  </a:lnTo>
                  <a:lnTo>
                    <a:pt x="262" y="188"/>
                  </a:lnTo>
                  <a:lnTo>
                    <a:pt x="262" y="187"/>
                  </a:lnTo>
                  <a:lnTo>
                    <a:pt x="257" y="187"/>
                  </a:lnTo>
                  <a:lnTo>
                    <a:pt x="252" y="186"/>
                  </a:lnTo>
                  <a:lnTo>
                    <a:pt x="246" y="184"/>
                  </a:lnTo>
                  <a:lnTo>
                    <a:pt x="241" y="183"/>
                  </a:lnTo>
                  <a:lnTo>
                    <a:pt x="236" y="181"/>
                  </a:lnTo>
                  <a:lnTo>
                    <a:pt x="230" y="179"/>
                  </a:lnTo>
                  <a:lnTo>
                    <a:pt x="225" y="178"/>
                  </a:lnTo>
                  <a:lnTo>
                    <a:pt x="220" y="176"/>
                  </a:lnTo>
                  <a:lnTo>
                    <a:pt x="218" y="174"/>
                  </a:lnTo>
                  <a:lnTo>
                    <a:pt x="216" y="173"/>
                  </a:lnTo>
                  <a:lnTo>
                    <a:pt x="213" y="171"/>
                  </a:lnTo>
                  <a:lnTo>
                    <a:pt x="209" y="169"/>
                  </a:lnTo>
                  <a:lnTo>
                    <a:pt x="205" y="167"/>
                  </a:lnTo>
                  <a:lnTo>
                    <a:pt x="201" y="166"/>
                  </a:lnTo>
                  <a:lnTo>
                    <a:pt x="198" y="165"/>
                  </a:lnTo>
                  <a:lnTo>
                    <a:pt x="195" y="163"/>
                  </a:lnTo>
                  <a:lnTo>
                    <a:pt x="193" y="162"/>
                  </a:lnTo>
                  <a:lnTo>
                    <a:pt x="192" y="160"/>
                  </a:lnTo>
                  <a:lnTo>
                    <a:pt x="190" y="159"/>
                  </a:lnTo>
                  <a:lnTo>
                    <a:pt x="187" y="159"/>
                  </a:lnTo>
                  <a:lnTo>
                    <a:pt x="187" y="158"/>
                  </a:lnTo>
                  <a:lnTo>
                    <a:pt x="186" y="158"/>
                  </a:lnTo>
                  <a:lnTo>
                    <a:pt x="186" y="157"/>
                  </a:lnTo>
                  <a:lnTo>
                    <a:pt x="183" y="157"/>
                  </a:lnTo>
                  <a:lnTo>
                    <a:pt x="183" y="155"/>
                  </a:lnTo>
                  <a:lnTo>
                    <a:pt x="182" y="152"/>
                  </a:lnTo>
                  <a:lnTo>
                    <a:pt x="181" y="147"/>
                  </a:lnTo>
                  <a:lnTo>
                    <a:pt x="180" y="143"/>
                  </a:lnTo>
                  <a:lnTo>
                    <a:pt x="179" y="138"/>
                  </a:lnTo>
                  <a:lnTo>
                    <a:pt x="177" y="134"/>
                  </a:lnTo>
                  <a:lnTo>
                    <a:pt x="176" y="131"/>
                  </a:lnTo>
                  <a:lnTo>
                    <a:pt x="173" y="130"/>
                  </a:lnTo>
                  <a:lnTo>
                    <a:pt x="173" y="129"/>
                  </a:lnTo>
                  <a:lnTo>
                    <a:pt x="172" y="127"/>
                  </a:lnTo>
                  <a:lnTo>
                    <a:pt x="172" y="126"/>
                  </a:lnTo>
                  <a:lnTo>
                    <a:pt x="171" y="125"/>
                  </a:lnTo>
                  <a:lnTo>
                    <a:pt x="169" y="125"/>
                  </a:lnTo>
                  <a:lnTo>
                    <a:pt x="168" y="125"/>
                  </a:lnTo>
                  <a:lnTo>
                    <a:pt x="167" y="124"/>
                  </a:lnTo>
                  <a:lnTo>
                    <a:pt x="165" y="124"/>
                  </a:lnTo>
                  <a:lnTo>
                    <a:pt x="164" y="122"/>
                  </a:lnTo>
                  <a:lnTo>
                    <a:pt x="162" y="120"/>
                  </a:lnTo>
                  <a:lnTo>
                    <a:pt x="160" y="119"/>
                  </a:lnTo>
                  <a:lnTo>
                    <a:pt x="158" y="117"/>
                  </a:lnTo>
                  <a:lnTo>
                    <a:pt x="156" y="116"/>
                  </a:lnTo>
                  <a:lnTo>
                    <a:pt x="154" y="115"/>
                  </a:lnTo>
                  <a:lnTo>
                    <a:pt x="152" y="113"/>
                  </a:lnTo>
                  <a:lnTo>
                    <a:pt x="151" y="112"/>
                  </a:lnTo>
                  <a:lnTo>
                    <a:pt x="149" y="111"/>
                  </a:lnTo>
                  <a:lnTo>
                    <a:pt x="147" y="111"/>
                  </a:lnTo>
                  <a:lnTo>
                    <a:pt x="144" y="110"/>
                  </a:lnTo>
                  <a:lnTo>
                    <a:pt x="142" y="108"/>
                  </a:lnTo>
                  <a:lnTo>
                    <a:pt x="139" y="107"/>
                  </a:lnTo>
                  <a:lnTo>
                    <a:pt x="137" y="105"/>
                  </a:lnTo>
                  <a:lnTo>
                    <a:pt x="135" y="104"/>
                  </a:lnTo>
                  <a:lnTo>
                    <a:pt x="134" y="102"/>
                  </a:lnTo>
                  <a:lnTo>
                    <a:pt x="132" y="102"/>
                  </a:lnTo>
                  <a:lnTo>
                    <a:pt x="130" y="100"/>
                  </a:lnTo>
                  <a:lnTo>
                    <a:pt x="129" y="99"/>
                  </a:lnTo>
                  <a:lnTo>
                    <a:pt x="127" y="97"/>
                  </a:lnTo>
                  <a:lnTo>
                    <a:pt x="127" y="94"/>
                  </a:lnTo>
                  <a:lnTo>
                    <a:pt x="125" y="91"/>
                  </a:lnTo>
                  <a:lnTo>
                    <a:pt x="123" y="88"/>
                  </a:lnTo>
                  <a:lnTo>
                    <a:pt x="121" y="85"/>
                  </a:lnTo>
                  <a:lnTo>
                    <a:pt x="118" y="82"/>
                  </a:lnTo>
                  <a:lnTo>
                    <a:pt x="115" y="79"/>
                  </a:lnTo>
                  <a:lnTo>
                    <a:pt x="112" y="77"/>
                  </a:lnTo>
                  <a:lnTo>
                    <a:pt x="110" y="75"/>
                  </a:lnTo>
                  <a:lnTo>
                    <a:pt x="108" y="75"/>
                  </a:lnTo>
                  <a:lnTo>
                    <a:pt x="107" y="74"/>
                  </a:lnTo>
                  <a:lnTo>
                    <a:pt x="107" y="71"/>
                  </a:lnTo>
                  <a:lnTo>
                    <a:pt x="105" y="68"/>
                  </a:lnTo>
                  <a:lnTo>
                    <a:pt x="105" y="67"/>
                  </a:lnTo>
                  <a:lnTo>
                    <a:pt x="105" y="64"/>
                  </a:lnTo>
                  <a:lnTo>
                    <a:pt x="104" y="62"/>
                  </a:lnTo>
                  <a:lnTo>
                    <a:pt x="103" y="62"/>
                  </a:lnTo>
                  <a:lnTo>
                    <a:pt x="102" y="63"/>
                  </a:lnTo>
                  <a:lnTo>
                    <a:pt x="101" y="63"/>
                  </a:lnTo>
                  <a:lnTo>
                    <a:pt x="99" y="61"/>
                  </a:lnTo>
                  <a:lnTo>
                    <a:pt x="97" y="58"/>
                  </a:lnTo>
                  <a:lnTo>
                    <a:pt x="88" y="56"/>
                  </a:lnTo>
                  <a:lnTo>
                    <a:pt x="85" y="50"/>
                  </a:lnTo>
                  <a:lnTo>
                    <a:pt x="79" y="45"/>
                  </a:lnTo>
                  <a:lnTo>
                    <a:pt x="77" y="44"/>
                  </a:lnTo>
                  <a:lnTo>
                    <a:pt x="75" y="43"/>
                  </a:lnTo>
                  <a:lnTo>
                    <a:pt x="72" y="42"/>
                  </a:lnTo>
                  <a:lnTo>
                    <a:pt x="70" y="40"/>
                  </a:lnTo>
                  <a:lnTo>
                    <a:pt x="69" y="40"/>
                  </a:lnTo>
                  <a:lnTo>
                    <a:pt x="67" y="39"/>
                  </a:lnTo>
                  <a:lnTo>
                    <a:pt x="65" y="38"/>
                  </a:lnTo>
                  <a:lnTo>
                    <a:pt x="63" y="38"/>
                  </a:lnTo>
                  <a:lnTo>
                    <a:pt x="60" y="37"/>
                  </a:lnTo>
                  <a:lnTo>
                    <a:pt x="58" y="35"/>
                  </a:lnTo>
                  <a:lnTo>
                    <a:pt x="57" y="34"/>
                  </a:lnTo>
                  <a:lnTo>
                    <a:pt x="56" y="33"/>
                  </a:lnTo>
                  <a:lnTo>
                    <a:pt x="54" y="33"/>
                  </a:lnTo>
                  <a:lnTo>
                    <a:pt x="51" y="33"/>
                  </a:lnTo>
                  <a:lnTo>
                    <a:pt x="49" y="31"/>
                  </a:lnTo>
                  <a:lnTo>
                    <a:pt x="45" y="30"/>
                  </a:lnTo>
                  <a:lnTo>
                    <a:pt x="43" y="29"/>
                  </a:lnTo>
                  <a:lnTo>
                    <a:pt x="40" y="28"/>
                  </a:lnTo>
                  <a:lnTo>
                    <a:pt x="39" y="26"/>
                  </a:lnTo>
                  <a:lnTo>
                    <a:pt x="38" y="25"/>
                  </a:lnTo>
                  <a:lnTo>
                    <a:pt x="35" y="32"/>
                  </a:lnTo>
                  <a:lnTo>
                    <a:pt x="33" y="30"/>
                  </a:lnTo>
                  <a:lnTo>
                    <a:pt x="29" y="29"/>
                  </a:lnTo>
                  <a:lnTo>
                    <a:pt x="24" y="27"/>
                  </a:lnTo>
                  <a:lnTo>
                    <a:pt x="19" y="25"/>
                  </a:lnTo>
                  <a:lnTo>
                    <a:pt x="14" y="21"/>
                  </a:lnTo>
                  <a:lnTo>
                    <a:pt x="8" y="16"/>
                  </a:lnTo>
                  <a:lnTo>
                    <a:pt x="3" y="10"/>
                  </a:lnTo>
                  <a:lnTo>
                    <a:pt x="0" y="0"/>
                  </a:lnTo>
                  <a:lnTo>
                    <a:pt x="278" y="119"/>
                  </a:lnTo>
                  <a:lnTo>
                    <a:pt x="265" y="193"/>
                  </a:lnTo>
                </a:path>
              </a:pathLst>
            </a:cu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3" name="Freeform 52"/>
            <p:cNvSpPr>
              <a:spLocks/>
            </p:cNvSpPr>
            <p:nvPr/>
          </p:nvSpPr>
          <p:spPr bwMode="auto">
            <a:xfrm>
              <a:off x="3606" y="2348"/>
              <a:ext cx="83" cy="388"/>
            </a:xfrm>
            <a:custGeom>
              <a:avLst/>
              <a:gdLst>
                <a:gd name="T0" fmla="*/ 82 w 83"/>
                <a:gd name="T1" fmla="*/ 7 h 388"/>
                <a:gd name="T2" fmla="*/ 40 w 83"/>
                <a:gd name="T3" fmla="*/ 0 h 388"/>
                <a:gd name="T4" fmla="*/ 0 w 83"/>
                <a:gd name="T5" fmla="*/ 382 h 388"/>
                <a:gd name="T6" fmla="*/ 28 w 83"/>
                <a:gd name="T7" fmla="*/ 387 h 388"/>
                <a:gd name="T8" fmla="*/ 82 w 83"/>
                <a:gd name="T9" fmla="*/ 7 h 3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388"/>
                <a:gd name="T17" fmla="*/ 83 w 83"/>
                <a:gd name="T18" fmla="*/ 388 h 3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388">
                  <a:moveTo>
                    <a:pt x="82" y="7"/>
                  </a:moveTo>
                  <a:lnTo>
                    <a:pt x="40" y="0"/>
                  </a:lnTo>
                  <a:lnTo>
                    <a:pt x="0" y="382"/>
                  </a:lnTo>
                  <a:lnTo>
                    <a:pt x="28" y="387"/>
                  </a:lnTo>
                  <a:lnTo>
                    <a:pt x="82" y="7"/>
                  </a:lnTo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34" name="Group 53"/>
            <p:cNvGrpSpPr>
              <a:grpSpLocks/>
            </p:cNvGrpSpPr>
            <p:nvPr/>
          </p:nvGrpSpPr>
          <p:grpSpPr bwMode="auto">
            <a:xfrm>
              <a:off x="3544" y="2329"/>
              <a:ext cx="297" cy="197"/>
              <a:chOff x="3544" y="2346"/>
              <a:chExt cx="297" cy="197"/>
            </a:xfrm>
          </p:grpSpPr>
          <p:sp>
            <p:nvSpPr>
              <p:cNvPr id="2160" name="Freeform 54"/>
              <p:cNvSpPr>
                <a:spLocks/>
              </p:cNvSpPr>
              <p:nvPr/>
            </p:nvSpPr>
            <p:spPr bwMode="auto">
              <a:xfrm>
                <a:off x="3544" y="2346"/>
                <a:ext cx="297" cy="52"/>
              </a:xfrm>
              <a:custGeom>
                <a:avLst/>
                <a:gdLst>
                  <a:gd name="T0" fmla="*/ 0 w 297"/>
                  <a:gd name="T1" fmla="*/ 0 h 52"/>
                  <a:gd name="T2" fmla="*/ 296 w 297"/>
                  <a:gd name="T3" fmla="*/ 36 h 52"/>
                  <a:gd name="T4" fmla="*/ 294 w 297"/>
                  <a:gd name="T5" fmla="*/ 51 h 52"/>
                  <a:gd name="T6" fmla="*/ 27 w 297"/>
                  <a:gd name="T7" fmla="*/ 12 h 52"/>
                  <a:gd name="T8" fmla="*/ 0 w 297"/>
                  <a:gd name="T9" fmla="*/ 0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7"/>
                  <a:gd name="T16" fmla="*/ 0 h 52"/>
                  <a:gd name="T17" fmla="*/ 297 w 297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7" h="52">
                    <a:moveTo>
                      <a:pt x="0" y="0"/>
                    </a:moveTo>
                    <a:lnTo>
                      <a:pt x="296" y="36"/>
                    </a:lnTo>
                    <a:lnTo>
                      <a:pt x="294" y="51"/>
                    </a:lnTo>
                    <a:lnTo>
                      <a:pt x="27" y="12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" name="Freeform 55"/>
              <p:cNvSpPr>
                <a:spLocks/>
              </p:cNvSpPr>
              <p:nvPr/>
            </p:nvSpPr>
            <p:spPr bwMode="auto">
              <a:xfrm>
                <a:off x="3546" y="2350"/>
                <a:ext cx="279" cy="193"/>
              </a:xfrm>
              <a:custGeom>
                <a:avLst/>
                <a:gdLst>
                  <a:gd name="T0" fmla="*/ 265 w 279"/>
                  <a:gd name="T1" fmla="*/ 165 h 194"/>
                  <a:gd name="T2" fmla="*/ 263 w 279"/>
                  <a:gd name="T3" fmla="*/ 161 h 194"/>
                  <a:gd name="T4" fmla="*/ 262 w 279"/>
                  <a:gd name="T5" fmla="*/ 160 h 194"/>
                  <a:gd name="T6" fmla="*/ 246 w 279"/>
                  <a:gd name="T7" fmla="*/ 157 h 194"/>
                  <a:gd name="T8" fmla="*/ 230 w 279"/>
                  <a:gd name="T9" fmla="*/ 152 h 194"/>
                  <a:gd name="T10" fmla="*/ 220 w 279"/>
                  <a:gd name="T11" fmla="*/ 149 h 194"/>
                  <a:gd name="T12" fmla="*/ 213 w 279"/>
                  <a:gd name="T13" fmla="*/ 144 h 194"/>
                  <a:gd name="T14" fmla="*/ 201 w 279"/>
                  <a:gd name="T15" fmla="*/ 139 h 194"/>
                  <a:gd name="T16" fmla="*/ 195 w 279"/>
                  <a:gd name="T17" fmla="*/ 136 h 194"/>
                  <a:gd name="T18" fmla="*/ 190 w 279"/>
                  <a:gd name="T19" fmla="*/ 132 h 194"/>
                  <a:gd name="T20" fmla="*/ 187 w 279"/>
                  <a:gd name="T21" fmla="*/ 131 h 194"/>
                  <a:gd name="T22" fmla="*/ 186 w 279"/>
                  <a:gd name="T23" fmla="*/ 130 h 194"/>
                  <a:gd name="T24" fmla="*/ 183 w 279"/>
                  <a:gd name="T25" fmla="*/ 128 h 194"/>
                  <a:gd name="T26" fmla="*/ 180 w 279"/>
                  <a:gd name="T27" fmla="*/ 116 h 194"/>
                  <a:gd name="T28" fmla="*/ 176 w 279"/>
                  <a:gd name="T29" fmla="*/ 104 h 194"/>
                  <a:gd name="T30" fmla="*/ 173 w 279"/>
                  <a:gd name="T31" fmla="*/ 102 h 194"/>
                  <a:gd name="T32" fmla="*/ 171 w 279"/>
                  <a:gd name="T33" fmla="*/ 98 h 194"/>
                  <a:gd name="T34" fmla="*/ 168 w 279"/>
                  <a:gd name="T35" fmla="*/ 98 h 194"/>
                  <a:gd name="T36" fmla="*/ 165 w 279"/>
                  <a:gd name="T37" fmla="*/ 97 h 194"/>
                  <a:gd name="T38" fmla="*/ 160 w 279"/>
                  <a:gd name="T39" fmla="*/ 97 h 194"/>
                  <a:gd name="T40" fmla="*/ 154 w 279"/>
                  <a:gd name="T41" fmla="*/ 97 h 194"/>
                  <a:gd name="T42" fmla="*/ 151 w 279"/>
                  <a:gd name="T43" fmla="*/ 97 h 194"/>
                  <a:gd name="T44" fmla="*/ 144 w 279"/>
                  <a:gd name="T45" fmla="*/ 97 h 194"/>
                  <a:gd name="T46" fmla="*/ 137 w 279"/>
                  <a:gd name="T47" fmla="*/ 97 h 194"/>
                  <a:gd name="T48" fmla="*/ 134 w 279"/>
                  <a:gd name="T49" fmla="*/ 97 h 194"/>
                  <a:gd name="T50" fmla="*/ 129 w 279"/>
                  <a:gd name="T51" fmla="*/ 97 h 194"/>
                  <a:gd name="T52" fmla="*/ 127 w 279"/>
                  <a:gd name="T53" fmla="*/ 94 h 194"/>
                  <a:gd name="T54" fmla="*/ 121 w 279"/>
                  <a:gd name="T55" fmla="*/ 85 h 194"/>
                  <a:gd name="T56" fmla="*/ 112 w 279"/>
                  <a:gd name="T57" fmla="*/ 77 h 194"/>
                  <a:gd name="T58" fmla="*/ 108 w 279"/>
                  <a:gd name="T59" fmla="*/ 75 h 194"/>
                  <a:gd name="T60" fmla="*/ 105 w 279"/>
                  <a:gd name="T61" fmla="*/ 68 h 194"/>
                  <a:gd name="T62" fmla="*/ 105 w 279"/>
                  <a:gd name="T63" fmla="*/ 64 h 194"/>
                  <a:gd name="T64" fmla="*/ 103 w 279"/>
                  <a:gd name="T65" fmla="*/ 62 h 194"/>
                  <a:gd name="T66" fmla="*/ 99 w 279"/>
                  <a:gd name="T67" fmla="*/ 61 h 194"/>
                  <a:gd name="T68" fmla="*/ 85 w 279"/>
                  <a:gd name="T69" fmla="*/ 50 h 194"/>
                  <a:gd name="T70" fmla="*/ 77 w 279"/>
                  <a:gd name="T71" fmla="*/ 44 h 194"/>
                  <a:gd name="T72" fmla="*/ 70 w 279"/>
                  <a:gd name="T73" fmla="*/ 40 h 194"/>
                  <a:gd name="T74" fmla="*/ 67 w 279"/>
                  <a:gd name="T75" fmla="*/ 39 h 194"/>
                  <a:gd name="T76" fmla="*/ 60 w 279"/>
                  <a:gd name="T77" fmla="*/ 37 h 194"/>
                  <a:gd name="T78" fmla="*/ 56 w 279"/>
                  <a:gd name="T79" fmla="*/ 33 h 194"/>
                  <a:gd name="T80" fmla="*/ 51 w 279"/>
                  <a:gd name="T81" fmla="*/ 33 h 194"/>
                  <a:gd name="T82" fmla="*/ 43 w 279"/>
                  <a:gd name="T83" fmla="*/ 29 h 194"/>
                  <a:gd name="T84" fmla="*/ 38 w 279"/>
                  <a:gd name="T85" fmla="*/ 25 h 194"/>
                  <a:gd name="T86" fmla="*/ 33 w 279"/>
                  <a:gd name="T87" fmla="*/ 30 h 194"/>
                  <a:gd name="T88" fmla="*/ 19 w 279"/>
                  <a:gd name="T89" fmla="*/ 25 h 194"/>
                  <a:gd name="T90" fmla="*/ 3 w 279"/>
                  <a:gd name="T91" fmla="*/ 10 h 194"/>
                  <a:gd name="T92" fmla="*/ 265 w 279"/>
                  <a:gd name="T93" fmla="*/ 166 h 19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79"/>
                  <a:gd name="T142" fmla="*/ 0 h 194"/>
                  <a:gd name="T143" fmla="*/ 279 w 279"/>
                  <a:gd name="T144" fmla="*/ 194 h 19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79" h="194">
                    <a:moveTo>
                      <a:pt x="265" y="193"/>
                    </a:moveTo>
                    <a:lnTo>
                      <a:pt x="265" y="193"/>
                    </a:lnTo>
                    <a:lnTo>
                      <a:pt x="265" y="192"/>
                    </a:lnTo>
                    <a:lnTo>
                      <a:pt x="265" y="190"/>
                    </a:lnTo>
                    <a:lnTo>
                      <a:pt x="264" y="189"/>
                    </a:lnTo>
                    <a:lnTo>
                      <a:pt x="263" y="188"/>
                    </a:lnTo>
                    <a:lnTo>
                      <a:pt x="262" y="188"/>
                    </a:lnTo>
                    <a:lnTo>
                      <a:pt x="262" y="187"/>
                    </a:lnTo>
                    <a:lnTo>
                      <a:pt x="257" y="187"/>
                    </a:lnTo>
                    <a:lnTo>
                      <a:pt x="252" y="186"/>
                    </a:lnTo>
                    <a:lnTo>
                      <a:pt x="246" y="184"/>
                    </a:lnTo>
                    <a:lnTo>
                      <a:pt x="241" y="183"/>
                    </a:lnTo>
                    <a:lnTo>
                      <a:pt x="236" y="181"/>
                    </a:lnTo>
                    <a:lnTo>
                      <a:pt x="230" y="179"/>
                    </a:lnTo>
                    <a:lnTo>
                      <a:pt x="225" y="178"/>
                    </a:lnTo>
                    <a:lnTo>
                      <a:pt x="220" y="176"/>
                    </a:lnTo>
                    <a:lnTo>
                      <a:pt x="218" y="174"/>
                    </a:lnTo>
                    <a:lnTo>
                      <a:pt x="216" y="173"/>
                    </a:lnTo>
                    <a:lnTo>
                      <a:pt x="213" y="171"/>
                    </a:lnTo>
                    <a:lnTo>
                      <a:pt x="209" y="169"/>
                    </a:lnTo>
                    <a:lnTo>
                      <a:pt x="205" y="167"/>
                    </a:lnTo>
                    <a:lnTo>
                      <a:pt x="201" y="166"/>
                    </a:lnTo>
                    <a:lnTo>
                      <a:pt x="198" y="165"/>
                    </a:lnTo>
                    <a:lnTo>
                      <a:pt x="195" y="163"/>
                    </a:lnTo>
                    <a:lnTo>
                      <a:pt x="193" y="162"/>
                    </a:lnTo>
                    <a:lnTo>
                      <a:pt x="192" y="160"/>
                    </a:lnTo>
                    <a:lnTo>
                      <a:pt x="190" y="159"/>
                    </a:lnTo>
                    <a:lnTo>
                      <a:pt x="187" y="159"/>
                    </a:lnTo>
                    <a:lnTo>
                      <a:pt x="187" y="158"/>
                    </a:lnTo>
                    <a:lnTo>
                      <a:pt x="186" y="158"/>
                    </a:lnTo>
                    <a:lnTo>
                      <a:pt x="186" y="157"/>
                    </a:lnTo>
                    <a:lnTo>
                      <a:pt x="183" y="157"/>
                    </a:lnTo>
                    <a:lnTo>
                      <a:pt x="183" y="155"/>
                    </a:lnTo>
                    <a:lnTo>
                      <a:pt x="182" y="152"/>
                    </a:lnTo>
                    <a:lnTo>
                      <a:pt x="181" y="147"/>
                    </a:lnTo>
                    <a:lnTo>
                      <a:pt x="180" y="143"/>
                    </a:lnTo>
                    <a:lnTo>
                      <a:pt x="179" y="138"/>
                    </a:lnTo>
                    <a:lnTo>
                      <a:pt x="177" y="134"/>
                    </a:lnTo>
                    <a:lnTo>
                      <a:pt x="176" y="131"/>
                    </a:lnTo>
                    <a:lnTo>
                      <a:pt x="173" y="130"/>
                    </a:lnTo>
                    <a:lnTo>
                      <a:pt x="173" y="129"/>
                    </a:lnTo>
                    <a:lnTo>
                      <a:pt x="172" y="127"/>
                    </a:lnTo>
                    <a:lnTo>
                      <a:pt x="172" y="126"/>
                    </a:lnTo>
                    <a:lnTo>
                      <a:pt x="171" y="125"/>
                    </a:lnTo>
                    <a:lnTo>
                      <a:pt x="169" y="125"/>
                    </a:lnTo>
                    <a:lnTo>
                      <a:pt x="168" y="125"/>
                    </a:lnTo>
                    <a:lnTo>
                      <a:pt x="167" y="124"/>
                    </a:lnTo>
                    <a:lnTo>
                      <a:pt x="165" y="124"/>
                    </a:lnTo>
                    <a:lnTo>
                      <a:pt x="164" y="122"/>
                    </a:lnTo>
                    <a:lnTo>
                      <a:pt x="162" y="120"/>
                    </a:lnTo>
                    <a:lnTo>
                      <a:pt x="160" y="119"/>
                    </a:lnTo>
                    <a:lnTo>
                      <a:pt x="158" y="117"/>
                    </a:lnTo>
                    <a:lnTo>
                      <a:pt x="156" y="116"/>
                    </a:lnTo>
                    <a:lnTo>
                      <a:pt x="154" y="115"/>
                    </a:lnTo>
                    <a:lnTo>
                      <a:pt x="152" y="113"/>
                    </a:lnTo>
                    <a:lnTo>
                      <a:pt x="151" y="112"/>
                    </a:lnTo>
                    <a:lnTo>
                      <a:pt x="149" y="111"/>
                    </a:lnTo>
                    <a:lnTo>
                      <a:pt x="147" y="111"/>
                    </a:lnTo>
                    <a:lnTo>
                      <a:pt x="144" y="110"/>
                    </a:lnTo>
                    <a:lnTo>
                      <a:pt x="142" y="108"/>
                    </a:lnTo>
                    <a:lnTo>
                      <a:pt x="139" y="107"/>
                    </a:lnTo>
                    <a:lnTo>
                      <a:pt x="137" y="105"/>
                    </a:lnTo>
                    <a:lnTo>
                      <a:pt x="135" y="104"/>
                    </a:lnTo>
                    <a:lnTo>
                      <a:pt x="134" y="102"/>
                    </a:lnTo>
                    <a:lnTo>
                      <a:pt x="132" y="102"/>
                    </a:lnTo>
                    <a:lnTo>
                      <a:pt x="130" y="100"/>
                    </a:lnTo>
                    <a:lnTo>
                      <a:pt x="129" y="99"/>
                    </a:lnTo>
                    <a:lnTo>
                      <a:pt x="127" y="97"/>
                    </a:lnTo>
                    <a:lnTo>
                      <a:pt x="127" y="94"/>
                    </a:lnTo>
                    <a:lnTo>
                      <a:pt x="125" y="91"/>
                    </a:lnTo>
                    <a:lnTo>
                      <a:pt x="123" y="88"/>
                    </a:lnTo>
                    <a:lnTo>
                      <a:pt x="121" y="85"/>
                    </a:lnTo>
                    <a:lnTo>
                      <a:pt x="118" y="82"/>
                    </a:lnTo>
                    <a:lnTo>
                      <a:pt x="115" y="79"/>
                    </a:lnTo>
                    <a:lnTo>
                      <a:pt x="112" y="77"/>
                    </a:lnTo>
                    <a:lnTo>
                      <a:pt x="110" y="75"/>
                    </a:lnTo>
                    <a:lnTo>
                      <a:pt x="108" y="75"/>
                    </a:lnTo>
                    <a:lnTo>
                      <a:pt x="107" y="74"/>
                    </a:lnTo>
                    <a:lnTo>
                      <a:pt x="107" y="71"/>
                    </a:lnTo>
                    <a:lnTo>
                      <a:pt x="105" y="68"/>
                    </a:lnTo>
                    <a:lnTo>
                      <a:pt x="105" y="67"/>
                    </a:lnTo>
                    <a:lnTo>
                      <a:pt x="105" y="64"/>
                    </a:lnTo>
                    <a:lnTo>
                      <a:pt x="104" y="62"/>
                    </a:lnTo>
                    <a:lnTo>
                      <a:pt x="103" y="62"/>
                    </a:lnTo>
                    <a:lnTo>
                      <a:pt x="102" y="63"/>
                    </a:lnTo>
                    <a:lnTo>
                      <a:pt x="101" y="63"/>
                    </a:lnTo>
                    <a:lnTo>
                      <a:pt x="99" y="61"/>
                    </a:lnTo>
                    <a:lnTo>
                      <a:pt x="97" y="58"/>
                    </a:lnTo>
                    <a:lnTo>
                      <a:pt x="88" y="56"/>
                    </a:lnTo>
                    <a:lnTo>
                      <a:pt x="85" y="50"/>
                    </a:lnTo>
                    <a:lnTo>
                      <a:pt x="79" y="45"/>
                    </a:lnTo>
                    <a:lnTo>
                      <a:pt x="77" y="44"/>
                    </a:lnTo>
                    <a:lnTo>
                      <a:pt x="75" y="43"/>
                    </a:lnTo>
                    <a:lnTo>
                      <a:pt x="72" y="42"/>
                    </a:lnTo>
                    <a:lnTo>
                      <a:pt x="70" y="40"/>
                    </a:lnTo>
                    <a:lnTo>
                      <a:pt x="69" y="40"/>
                    </a:lnTo>
                    <a:lnTo>
                      <a:pt x="67" y="39"/>
                    </a:lnTo>
                    <a:lnTo>
                      <a:pt x="65" y="38"/>
                    </a:lnTo>
                    <a:lnTo>
                      <a:pt x="63" y="38"/>
                    </a:lnTo>
                    <a:lnTo>
                      <a:pt x="60" y="37"/>
                    </a:lnTo>
                    <a:lnTo>
                      <a:pt x="58" y="35"/>
                    </a:lnTo>
                    <a:lnTo>
                      <a:pt x="57" y="34"/>
                    </a:lnTo>
                    <a:lnTo>
                      <a:pt x="56" y="33"/>
                    </a:lnTo>
                    <a:lnTo>
                      <a:pt x="54" y="33"/>
                    </a:lnTo>
                    <a:lnTo>
                      <a:pt x="51" y="33"/>
                    </a:lnTo>
                    <a:lnTo>
                      <a:pt x="49" y="31"/>
                    </a:lnTo>
                    <a:lnTo>
                      <a:pt x="45" y="30"/>
                    </a:lnTo>
                    <a:lnTo>
                      <a:pt x="43" y="29"/>
                    </a:lnTo>
                    <a:lnTo>
                      <a:pt x="40" y="28"/>
                    </a:lnTo>
                    <a:lnTo>
                      <a:pt x="39" y="26"/>
                    </a:lnTo>
                    <a:lnTo>
                      <a:pt x="38" y="25"/>
                    </a:lnTo>
                    <a:lnTo>
                      <a:pt x="35" y="32"/>
                    </a:lnTo>
                    <a:lnTo>
                      <a:pt x="33" y="30"/>
                    </a:lnTo>
                    <a:lnTo>
                      <a:pt x="29" y="29"/>
                    </a:lnTo>
                    <a:lnTo>
                      <a:pt x="24" y="27"/>
                    </a:lnTo>
                    <a:lnTo>
                      <a:pt x="19" y="25"/>
                    </a:lnTo>
                    <a:lnTo>
                      <a:pt x="14" y="21"/>
                    </a:lnTo>
                    <a:lnTo>
                      <a:pt x="8" y="16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278" y="119"/>
                    </a:lnTo>
                    <a:lnTo>
                      <a:pt x="265" y="193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35" name="Freeform 56"/>
            <p:cNvSpPr>
              <a:spLocks/>
            </p:cNvSpPr>
            <p:nvPr/>
          </p:nvSpPr>
          <p:spPr bwMode="auto">
            <a:xfrm>
              <a:off x="3810" y="2337"/>
              <a:ext cx="121" cy="189"/>
            </a:xfrm>
            <a:custGeom>
              <a:avLst/>
              <a:gdLst>
                <a:gd name="T0" fmla="*/ 36 w 121"/>
                <a:gd name="T1" fmla="*/ 0 h 189"/>
                <a:gd name="T2" fmla="*/ 84 w 121"/>
                <a:gd name="T3" fmla="*/ 0 h 189"/>
                <a:gd name="T4" fmla="*/ 120 w 121"/>
                <a:gd name="T5" fmla="*/ 188 h 189"/>
                <a:gd name="T6" fmla="*/ 0 w 121"/>
                <a:gd name="T7" fmla="*/ 188 h 189"/>
                <a:gd name="T8" fmla="*/ 36 w 121"/>
                <a:gd name="T9" fmla="*/ 0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1"/>
                <a:gd name="T16" fmla="*/ 0 h 189"/>
                <a:gd name="T17" fmla="*/ 121 w 121"/>
                <a:gd name="T18" fmla="*/ 189 h 1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1" h="189">
                  <a:moveTo>
                    <a:pt x="36" y="0"/>
                  </a:moveTo>
                  <a:lnTo>
                    <a:pt x="84" y="0"/>
                  </a:lnTo>
                  <a:lnTo>
                    <a:pt x="120" y="188"/>
                  </a:lnTo>
                  <a:lnTo>
                    <a:pt x="0" y="188"/>
                  </a:lnTo>
                  <a:lnTo>
                    <a:pt x="36" y="0"/>
                  </a:lnTo>
                </a:path>
              </a:pathLst>
            </a:custGeom>
            <a:solidFill>
              <a:srgbClr val="66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6" name="Freeform 57"/>
            <p:cNvSpPr>
              <a:spLocks/>
            </p:cNvSpPr>
            <p:nvPr/>
          </p:nvSpPr>
          <p:spPr bwMode="auto">
            <a:xfrm>
              <a:off x="3810" y="2337"/>
              <a:ext cx="121" cy="189"/>
            </a:xfrm>
            <a:custGeom>
              <a:avLst/>
              <a:gdLst>
                <a:gd name="T0" fmla="*/ 36 w 121"/>
                <a:gd name="T1" fmla="*/ 0 h 189"/>
                <a:gd name="T2" fmla="*/ 84 w 121"/>
                <a:gd name="T3" fmla="*/ 0 h 189"/>
                <a:gd name="T4" fmla="*/ 120 w 121"/>
                <a:gd name="T5" fmla="*/ 188 h 189"/>
                <a:gd name="T6" fmla="*/ 0 w 121"/>
                <a:gd name="T7" fmla="*/ 188 h 189"/>
                <a:gd name="T8" fmla="*/ 36 w 121"/>
                <a:gd name="T9" fmla="*/ 0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1"/>
                <a:gd name="T16" fmla="*/ 0 h 189"/>
                <a:gd name="T17" fmla="*/ 121 w 121"/>
                <a:gd name="T18" fmla="*/ 189 h 1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1" h="189">
                  <a:moveTo>
                    <a:pt x="36" y="0"/>
                  </a:moveTo>
                  <a:lnTo>
                    <a:pt x="84" y="0"/>
                  </a:lnTo>
                  <a:lnTo>
                    <a:pt x="120" y="188"/>
                  </a:lnTo>
                  <a:lnTo>
                    <a:pt x="0" y="188"/>
                  </a:lnTo>
                  <a:lnTo>
                    <a:pt x="36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7" name="Freeform 58"/>
            <p:cNvSpPr>
              <a:spLocks/>
            </p:cNvSpPr>
            <p:nvPr/>
          </p:nvSpPr>
          <p:spPr bwMode="auto">
            <a:xfrm>
              <a:off x="3894" y="2327"/>
              <a:ext cx="90" cy="198"/>
            </a:xfrm>
            <a:custGeom>
              <a:avLst/>
              <a:gdLst>
                <a:gd name="T0" fmla="*/ 0 w 90"/>
                <a:gd name="T1" fmla="*/ 11 h 198"/>
                <a:gd name="T2" fmla="*/ 47 w 90"/>
                <a:gd name="T3" fmla="*/ 0 h 198"/>
                <a:gd name="T4" fmla="*/ 89 w 90"/>
                <a:gd name="T5" fmla="*/ 144 h 198"/>
                <a:gd name="T6" fmla="*/ 36 w 90"/>
                <a:gd name="T7" fmla="*/ 197 h 198"/>
                <a:gd name="T8" fmla="*/ 0 w 90"/>
                <a:gd name="T9" fmla="*/ 11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198"/>
                <a:gd name="T17" fmla="*/ 90 w 90"/>
                <a:gd name="T18" fmla="*/ 198 h 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198">
                  <a:moveTo>
                    <a:pt x="0" y="11"/>
                  </a:moveTo>
                  <a:lnTo>
                    <a:pt x="47" y="0"/>
                  </a:lnTo>
                  <a:lnTo>
                    <a:pt x="89" y="144"/>
                  </a:lnTo>
                  <a:lnTo>
                    <a:pt x="36" y="197"/>
                  </a:lnTo>
                  <a:lnTo>
                    <a:pt x="0" y="11"/>
                  </a:lnTo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8" name="Freeform 59"/>
            <p:cNvSpPr>
              <a:spLocks/>
            </p:cNvSpPr>
            <p:nvPr/>
          </p:nvSpPr>
          <p:spPr bwMode="auto">
            <a:xfrm>
              <a:off x="3894" y="2327"/>
              <a:ext cx="90" cy="198"/>
            </a:xfrm>
            <a:custGeom>
              <a:avLst/>
              <a:gdLst>
                <a:gd name="T0" fmla="*/ 0 w 90"/>
                <a:gd name="T1" fmla="*/ 11 h 198"/>
                <a:gd name="T2" fmla="*/ 47 w 90"/>
                <a:gd name="T3" fmla="*/ 0 h 198"/>
                <a:gd name="T4" fmla="*/ 89 w 90"/>
                <a:gd name="T5" fmla="*/ 144 h 198"/>
                <a:gd name="T6" fmla="*/ 36 w 90"/>
                <a:gd name="T7" fmla="*/ 197 h 198"/>
                <a:gd name="T8" fmla="*/ 0 w 90"/>
                <a:gd name="T9" fmla="*/ 11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198"/>
                <a:gd name="T17" fmla="*/ 90 w 90"/>
                <a:gd name="T18" fmla="*/ 198 h 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198">
                  <a:moveTo>
                    <a:pt x="0" y="11"/>
                  </a:moveTo>
                  <a:lnTo>
                    <a:pt x="47" y="0"/>
                  </a:lnTo>
                  <a:lnTo>
                    <a:pt x="89" y="144"/>
                  </a:lnTo>
                  <a:lnTo>
                    <a:pt x="36" y="197"/>
                  </a:lnTo>
                  <a:lnTo>
                    <a:pt x="0" y="11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9" name="Freeform 60"/>
            <p:cNvSpPr>
              <a:spLocks/>
            </p:cNvSpPr>
            <p:nvPr/>
          </p:nvSpPr>
          <p:spPr bwMode="auto">
            <a:xfrm>
              <a:off x="3846" y="2327"/>
              <a:ext cx="97" cy="18"/>
            </a:xfrm>
            <a:custGeom>
              <a:avLst/>
              <a:gdLst>
                <a:gd name="T0" fmla="*/ 55 w 97"/>
                <a:gd name="T1" fmla="*/ 0 h 17"/>
                <a:gd name="T2" fmla="*/ 0 w 97"/>
                <a:gd name="T3" fmla="*/ 62 h 17"/>
                <a:gd name="T4" fmla="*/ 48 w 97"/>
                <a:gd name="T5" fmla="*/ 70 h 17"/>
                <a:gd name="T6" fmla="*/ 96 w 97"/>
                <a:gd name="T7" fmla="*/ 0 h 17"/>
                <a:gd name="T8" fmla="*/ 55 w 9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7"/>
                <a:gd name="T16" fmla="*/ 0 h 17"/>
                <a:gd name="T17" fmla="*/ 97 w 9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7" h="17">
                  <a:moveTo>
                    <a:pt x="55" y="0"/>
                  </a:moveTo>
                  <a:lnTo>
                    <a:pt x="0" y="14"/>
                  </a:lnTo>
                  <a:lnTo>
                    <a:pt x="48" y="16"/>
                  </a:lnTo>
                  <a:lnTo>
                    <a:pt x="96" y="0"/>
                  </a:lnTo>
                  <a:lnTo>
                    <a:pt x="55" y="0"/>
                  </a:lnTo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0" name="Freeform 61"/>
            <p:cNvSpPr>
              <a:spLocks/>
            </p:cNvSpPr>
            <p:nvPr/>
          </p:nvSpPr>
          <p:spPr bwMode="auto">
            <a:xfrm>
              <a:off x="3846" y="2327"/>
              <a:ext cx="97" cy="18"/>
            </a:xfrm>
            <a:custGeom>
              <a:avLst/>
              <a:gdLst>
                <a:gd name="T0" fmla="*/ 55 w 97"/>
                <a:gd name="T1" fmla="*/ 0 h 17"/>
                <a:gd name="T2" fmla="*/ 0 w 97"/>
                <a:gd name="T3" fmla="*/ 62 h 17"/>
                <a:gd name="T4" fmla="*/ 48 w 97"/>
                <a:gd name="T5" fmla="*/ 70 h 17"/>
                <a:gd name="T6" fmla="*/ 96 w 97"/>
                <a:gd name="T7" fmla="*/ 0 h 17"/>
                <a:gd name="T8" fmla="*/ 55 w 9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7"/>
                <a:gd name="T16" fmla="*/ 0 h 17"/>
                <a:gd name="T17" fmla="*/ 97 w 9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7" h="17">
                  <a:moveTo>
                    <a:pt x="55" y="0"/>
                  </a:moveTo>
                  <a:lnTo>
                    <a:pt x="0" y="14"/>
                  </a:lnTo>
                  <a:lnTo>
                    <a:pt x="48" y="16"/>
                  </a:lnTo>
                  <a:lnTo>
                    <a:pt x="96" y="0"/>
                  </a:lnTo>
                  <a:lnTo>
                    <a:pt x="55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1" name="Freeform 62"/>
            <p:cNvSpPr>
              <a:spLocks/>
            </p:cNvSpPr>
            <p:nvPr/>
          </p:nvSpPr>
          <p:spPr bwMode="auto">
            <a:xfrm>
              <a:off x="3606" y="2348"/>
              <a:ext cx="83" cy="388"/>
            </a:xfrm>
            <a:custGeom>
              <a:avLst/>
              <a:gdLst>
                <a:gd name="T0" fmla="*/ 82 w 83"/>
                <a:gd name="T1" fmla="*/ 7 h 388"/>
                <a:gd name="T2" fmla="*/ 40 w 83"/>
                <a:gd name="T3" fmla="*/ 0 h 388"/>
                <a:gd name="T4" fmla="*/ 0 w 83"/>
                <a:gd name="T5" fmla="*/ 382 h 388"/>
                <a:gd name="T6" fmla="*/ 28 w 83"/>
                <a:gd name="T7" fmla="*/ 387 h 388"/>
                <a:gd name="T8" fmla="*/ 82 w 83"/>
                <a:gd name="T9" fmla="*/ 7 h 3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388"/>
                <a:gd name="T17" fmla="*/ 83 w 83"/>
                <a:gd name="T18" fmla="*/ 388 h 3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388">
                  <a:moveTo>
                    <a:pt x="82" y="7"/>
                  </a:moveTo>
                  <a:lnTo>
                    <a:pt x="40" y="0"/>
                  </a:lnTo>
                  <a:lnTo>
                    <a:pt x="0" y="382"/>
                  </a:lnTo>
                  <a:lnTo>
                    <a:pt x="28" y="387"/>
                  </a:lnTo>
                  <a:lnTo>
                    <a:pt x="82" y="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2" name="Freeform 63"/>
            <p:cNvSpPr>
              <a:spLocks/>
            </p:cNvSpPr>
            <p:nvPr/>
          </p:nvSpPr>
          <p:spPr bwMode="auto">
            <a:xfrm>
              <a:off x="3642" y="2345"/>
              <a:ext cx="47" cy="16"/>
            </a:xfrm>
            <a:custGeom>
              <a:avLst/>
              <a:gdLst>
                <a:gd name="T0" fmla="*/ 6 w 47"/>
                <a:gd name="T1" fmla="*/ 0 h 17"/>
                <a:gd name="T2" fmla="*/ 44 w 47"/>
                <a:gd name="T3" fmla="*/ 4 h 17"/>
                <a:gd name="T4" fmla="*/ 45 w 47"/>
                <a:gd name="T5" fmla="*/ 4 h 17"/>
                <a:gd name="T6" fmla="*/ 45 w 47"/>
                <a:gd name="T7" fmla="*/ 2 h 17"/>
                <a:gd name="T8" fmla="*/ 45 w 47"/>
                <a:gd name="T9" fmla="*/ 1 h 17"/>
                <a:gd name="T10" fmla="*/ 46 w 47"/>
                <a:gd name="T11" fmla="*/ 1 h 17"/>
                <a:gd name="T12" fmla="*/ 46 w 47"/>
                <a:gd name="T13" fmla="*/ 8 h 17"/>
                <a:gd name="T14" fmla="*/ 46 w 47"/>
                <a:gd name="T15" fmla="*/ 8 h 17"/>
                <a:gd name="T16" fmla="*/ 46 w 47"/>
                <a:gd name="T17" fmla="*/ 8 h 17"/>
                <a:gd name="T18" fmla="*/ 45 w 47"/>
                <a:gd name="T19" fmla="*/ 8 h 17"/>
                <a:gd name="T20" fmla="*/ 45 w 47"/>
                <a:gd name="T21" fmla="*/ 8 h 17"/>
                <a:gd name="T22" fmla="*/ 2 w 47"/>
                <a:gd name="T23" fmla="*/ 8 h 17"/>
                <a:gd name="T24" fmla="*/ 2 w 47"/>
                <a:gd name="T25" fmla="*/ 8 h 17"/>
                <a:gd name="T26" fmla="*/ 3 w 47"/>
                <a:gd name="T27" fmla="*/ 8 h 17"/>
                <a:gd name="T28" fmla="*/ 4 w 47"/>
                <a:gd name="T29" fmla="*/ 8 h 17"/>
                <a:gd name="T30" fmla="*/ 4 w 47"/>
                <a:gd name="T31" fmla="*/ 8 h 17"/>
                <a:gd name="T32" fmla="*/ 0 w 47"/>
                <a:gd name="T33" fmla="*/ 6 h 17"/>
                <a:gd name="T34" fmla="*/ 1 w 47"/>
                <a:gd name="T35" fmla="*/ 5 h 17"/>
                <a:gd name="T36" fmla="*/ 3 w 47"/>
                <a:gd name="T37" fmla="*/ 3 h 17"/>
                <a:gd name="T38" fmla="*/ 5 w 47"/>
                <a:gd name="T39" fmla="*/ 1 h 17"/>
                <a:gd name="T40" fmla="*/ 6 w 47"/>
                <a:gd name="T41" fmla="*/ 0 h 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"/>
                <a:gd name="T64" fmla="*/ 0 h 17"/>
                <a:gd name="T65" fmla="*/ 47 w 47"/>
                <a:gd name="T66" fmla="*/ 17 h 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" h="17">
                  <a:moveTo>
                    <a:pt x="6" y="0"/>
                  </a:moveTo>
                  <a:lnTo>
                    <a:pt x="44" y="4"/>
                  </a:lnTo>
                  <a:lnTo>
                    <a:pt x="45" y="4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4"/>
                  </a:lnTo>
                  <a:lnTo>
                    <a:pt x="46" y="16"/>
                  </a:lnTo>
                  <a:lnTo>
                    <a:pt x="45" y="16"/>
                  </a:lnTo>
                  <a:lnTo>
                    <a:pt x="2" y="8"/>
                  </a:lnTo>
                  <a:lnTo>
                    <a:pt x="2" y="9"/>
                  </a:lnTo>
                  <a:lnTo>
                    <a:pt x="3" y="11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0" y="6"/>
                  </a:lnTo>
                  <a:lnTo>
                    <a:pt x="1" y="5"/>
                  </a:lnTo>
                  <a:lnTo>
                    <a:pt x="3" y="3"/>
                  </a:lnTo>
                  <a:lnTo>
                    <a:pt x="5" y="1"/>
                  </a:lnTo>
                  <a:lnTo>
                    <a:pt x="6" y="0"/>
                  </a:lnTo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3" name="Freeform 64"/>
            <p:cNvSpPr>
              <a:spLocks/>
            </p:cNvSpPr>
            <p:nvPr/>
          </p:nvSpPr>
          <p:spPr bwMode="auto">
            <a:xfrm>
              <a:off x="3556" y="2348"/>
              <a:ext cx="55" cy="17"/>
            </a:xfrm>
            <a:custGeom>
              <a:avLst/>
              <a:gdLst>
                <a:gd name="T0" fmla="*/ 2 w 55"/>
                <a:gd name="T1" fmla="*/ 0 h 17"/>
                <a:gd name="T2" fmla="*/ 53 w 55"/>
                <a:gd name="T3" fmla="*/ 6 h 17"/>
                <a:gd name="T4" fmla="*/ 54 w 55"/>
                <a:gd name="T5" fmla="*/ 16 h 17"/>
                <a:gd name="T6" fmla="*/ 0 w 55"/>
                <a:gd name="T7" fmla="*/ 8 h 17"/>
                <a:gd name="T8" fmla="*/ 2 w 55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17"/>
                <a:gd name="T17" fmla="*/ 55 w 55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17">
                  <a:moveTo>
                    <a:pt x="2" y="0"/>
                  </a:moveTo>
                  <a:lnTo>
                    <a:pt x="53" y="6"/>
                  </a:lnTo>
                  <a:lnTo>
                    <a:pt x="54" y="16"/>
                  </a:lnTo>
                  <a:lnTo>
                    <a:pt x="0" y="8"/>
                  </a:lnTo>
                  <a:lnTo>
                    <a:pt x="2" y="0"/>
                  </a:lnTo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4" name="Freeform 65"/>
            <p:cNvSpPr>
              <a:spLocks/>
            </p:cNvSpPr>
            <p:nvPr/>
          </p:nvSpPr>
          <p:spPr bwMode="auto">
            <a:xfrm>
              <a:off x="4083" y="2966"/>
              <a:ext cx="252" cy="101"/>
            </a:xfrm>
            <a:custGeom>
              <a:avLst/>
              <a:gdLst>
                <a:gd name="T0" fmla="*/ 0 w 252"/>
                <a:gd name="T1" fmla="*/ 0 h 101"/>
                <a:gd name="T2" fmla="*/ 251 w 252"/>
                <a:gd name="T3" fmla="*/ 14 h 101"/>
                <a:gd name="T4" fmla="*/ 235 w 252"/>
                <a:gd name="T5" fmla="*/ 100 h 101"/>
                <a:gd name="T6" fmla="*/ 0 w 252"/>
                <a:gd name="T7" fmla="*/ 0 h 101"/>
                <a:gd name="T8" fmla="*/ 0 w 252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"/>
                <a:gd name="T16" fmla="*/ 0 h 101"/>
                <a:gd name="T17" fmla="*/ 252 w 252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" h="101">
                  <a:moveTo>
                    <a:pt x="0" y="0"/>
                  </a:moveTo>
                  <a:lnTo>
                    <a:pt x="251" y="14"/>
                  </a:lnTo>
                  <a:lnTo>
                    <a:pt x="235" y="100"/>
                  </a:lnTo>
                  <a:lnTo>
                    <a:pt x="0" y="0"/>
                  </a:lnTo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5" name="Freeform 66"/>
            <p:cNvSpPr>
              <a:spLocks/>
            </p:cNvSpPr>
            <p:nvPr/>
          </p:nvSpPr>
          <p:spPr bwMode="auto">
            <a:xfrm>
              <a:off x="4083" y="2966"/>
              <a:ext cx="252" cy="101"/>
            </a:xfrm>
            <a:custGeom>
              <a:avLst/>
              <a:gdLst>
                <a:gd name="T0" fmla="*/ 0 w 252"/>
                <a:gd name="T1" fmla="*/ 0 h 101"/>
                <a:gd name="T2" fmla="*/ 251 w 252"/>
                <a:gd name="T3" fmla="*/ 14 h 101"/>
                <a:gd name="T4" fmla="*/ 235 w 252"/>
                <a:gd name="T5" fmla="*/ 100 h 101"/>
                <a:gd name="T6" fmla="*/ 0 w 252"/>
                <a:gd name="T7" fmla="*/ 0 h 101"/>
                <a:gd name="T8" fmla="*/ 0 w 252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"/>
                <a:gd name="T16" fmla="*/ 0 h 101"/>
                <a:gd name="T17" fmla="*/ 252 w 252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" h="101">
                  <a:moveTo>
                    <a:pt x="0" y="0"/>
                  </a:moveTo>
                  <a:lnTo>
                    <a:pt x="251" y="14"/>
                  </a:lnTo>
                  <a:lnTo>
                    <a:pt x="235" y="1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6" name="Freeform 67"/>
            <p:cNvSpPr>
              <a:spLocks/>
            </p:cNvSpPr>
            <p:nvPr/>
          </p:nvSpPr>
          <p:spPr bwMode="auto">
            <a:xfrm>
              <a:off x="4305" y="2952"/>
              <a:ext cx="120" cy="188"/>
            </a:xfrm>
            <a:custGeom>
              <a:avLst/>
              <a:gdLst>
                <a:gd name="T0" fmla="*/ 35 w 120"/>
                <a:gd name="T1" fmla="*/ 0 h 188"/>
                <a:gd name="T2" fmla="*/ 84 w 120"/>
                <a:gd name="T3" fmla="*/ 0 h 188"/>
                <a:gd name="T4" fmla="*/ 119 w 120"/>
                <a:gd name="T5" fmla="*/ 187 h 188"/>
                <a:gd name="T6" fmla="*/ 0 w 120"/>
                <a:gd name="T7" fmla="*/ 187 h 188"/>
                <a:gd name="T8" fmla="*/ 35 w 120"/>
                <a:gd name="T9" fmla="*/ 0 h 1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188"/>
                <a:gd name="T17" fmla="*/ 120 w 120"/>
                <a:gd name="T18" fmla="*/ 188 h 1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188">
                  <a:moveTo>
                    <a:pt x="35" y="0"/>
                  </a:moveTo>
                  <a:lnTo>
                    <a:pt x="84" y="0"/>
                  </a:lnTo>
                  <a:lnTo>
                    <a:pt x="119" y="187"/>
                  </a:lnTo>
                  <a:lnTo>
                    <a:pt x="0" y="187"/>
                  </a:lnTo>
                  <a:lnTo>
                    <a:pt x="35" y="0"/>
                  </a:lnTo>
                </a:path>
              </a:pathLst>
            </a:custGeom>
            <a:solidFill>
              <a:srgbClr val="66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7" name="Freeform 68"/>
            <p:cNvSpPr>
              <a:spLocks/>
            </p:cNvSpPr>
            <p:nvPr/>
          </p:nvSpPr>
          <p:spPr bwMode="auto">
            <a:xfrm>
              <a:off x="4305" y="2952"/>
              <a:ext cx="120" cy="188"/>
            </a:xfrm>
            <a:custGeom>
              <a:avLst/>
              <a:gdLst>
                <a:gd name="T0" fmla="*/ 35 w 120"/>
                <a:gd name="T1" fmla="*/ 0 h 188"/>
                <a:gd name="T2" fmla="*/ 84 w 120"/>
                <a:gd name="T3" fmla="*/ 0 h 188"/>
                <a:gd name="T4" fmla="*/ 119 w 120"/>
                <a:gd name="T5" fmla="*/ 187 h 188"/>
                <a:gd name="T6" fmla="*/ 0 w 120"/>
                <a:gd name="T7" fmla="*/ 187 h 188"/>
                <a:gd name="T8" fmla="*/ 35 w 120"/>
                <a:gd name="T9" fmla="*/ 0 h 1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188"/>
                <a:gd name="T17" fmla="*/ 120 w 120"/>
                <a:gd name="T18" fmla="*/ 188 h 1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188">
                  <a:moveTo>
                    <a:pt x="35" y="0"/>
                  </a:moveTo>
                  <a:lnTo>
                    <a:pt x="84" y="0"/>
                  </a:lnTo>
                  <a:lnTo>
                    <a:pt x="119" y="187"/>
                  </a:lnTo>
                  <a:lnTo>
                    <a:pt x="0" y="187"/>
                  </a:lnTo>
                  <a:lnTo>
                    <a:pt x="35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8" name="Freeform 69"/>
            <p:cNvSpPr>
              <a:spLocks/>
            </p:cNvSpPr>
            <p:nvPr/>
          </p:nvSpPr>
          <p:spPr bwMode="auto">
            <a:xfrm>
              <a:off x="4389" y="2941"/>
              <a:ext cx="89" cy="199"/>
            </a:xfrm>
            <a:custGeom>
              <a:avLst/>
              <a:gdLst>
                <a:gd name="T0" fmla="*/ 0 w 89"/>
                <a:gd name="T1" fmla="*/ 12 h 199"/>
                <a:gd name="T2" fmla="*/ 47 w 89"/>
                <a:gd name="T3" fmla="*/ 0 h 199"/>
                <a:gd name="T4" fmla="*/ 88 w 89"/>
                <a:gd name="T5" fmla="*/ 145 h 199"/>
                <a:gd name="T6" fmla="*/ 35 w 89"/>
                <a:gd name="T7" fmla="*/ 198 h 199"/>
                <a:gd name="T8" fmla="*/ 0 w 89"/>
                <a:gd name="T9" fmla="*/ 12 h 1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199"/>
                <a:gd name="T17" fmla="*/ 89 w 89"/>
                <a:gd name="T18" fmla="*/ 199 h 1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199">
                  <a:moveTo>
                    <a:pt x="0" y="12"/>
                  </a:moveTo>
                  <a:lnTo>
                    <a:pt x="47" y="0"/>
                  </a:lnTo>
                  <a:lnTo>
                    <a:pt x="88" y="145"/>
                  </a:lnTo>
                  <a:lnTo>
                    <a:pt x="35" y="198"/>
                  </a:lnTo>
                  <a:lnTo>
                    <a:pt x="0" y="12"/>
                  </a:lnTo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9" name="Freeform 70"/>
            <p:cNvSpPr>
              <a:spLocks/>
            </p:cNvSpPr>
            <p:nvPr/>
          </p:nvSpPr>
          <p:spPr bwMode="auto">
            <a:xfrm>
              <a:off x="4389" y="2941"/>
              <a:ext cx="89" cy="199"/>
            </a:xfrm>
            <a:custGeom>
              <a:avLst/>
              <a:gdLst>
                <a:gd name="T0" fmla="*/ 0 w 89"/>
                <a:gd name="T1" fmla="*/ 12 h 199"/>
                <a:gd name="T2" fmla="*/ 47 w 89"/>
                <a:gd name="T3" fmla="*/ 0 h 199"/>
                <a:gd name="T4" fmla="*/ 88 w 89"/>
                <a:gd name="T5" fmla="*/ 145 h 199"/>
                <a:gd name="T6" fmla="*/ 35 w 89"/>
                <a:gd name="T7" fmla="*/ 198 h 199"/>
                <a:gd name="T8" fmla="*/ 0 w 89"/>
                <a:gd name="T9" fmla="*/ 12 h 1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199"/>
                <a:gd name="T17" fmla="*/ 89 w 89"/>
                <a:gd name="T18" fmla="*/ 199 h 1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199">
                  <a:moveTo>
                    <a:pt x="0" y="12"/>
                  </a:moveTo>
                  <a:lnTo>
                    <a:pt x="47" y="0"/>
                  </a:lnTo>
                  <a:lnTo>
                    <a:pt x="88" y="145"/>
                  </a:lnTo>
                  <a:lnTo>
                    <a:pt x="35" y="198"/>
                  </a:lnTo>
                  <a:lnTo>
                    <a:pt x="0" y="12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0" name="Freeform 71"/>
            <p:cNvSpPr>
              <a:spLocks/>
            </p:cNvSpPr>
            <p:nvPr/>
          </p:nvSpPr>
          <p:spPr bwMode="auto">
            <a:xfrm>
              <a:off x="4340" y="2941"/>
              <a:ext cx="98" cy="17"/>
            </a:xfrm>
            <a:custGeom>
              <a:avLst/>
              <a:gdLst>
                <a:gd name="T0" fmla="*/ 56 w 98"/>
                <a:gd name="T1" fmla="*/ 0 h 17"/>
                <a:gd name="T2" fmla="*/ 0 w 98"/>
                <a:gd name="T3" fmla="*/ 16 h 17"/>
                <a:gd name="T4" fmla="*/ 49 w 98"/>
                <a:gd name="T5" fmla="*/ 16 h 17"/>
                <a:gd name="T6" fmla="*/ 97 w 98"/>
                <a:gd name="T7" fmla="*/ 0 h 17"/>
                <a:gd name="T8" fmla="*/ 56 w 9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"/>
                <a:gd name="T16" fmla="*/ 0 h 17"/>
                <a:gd name="T17" fmla="*/ 98 w 9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" h="17">
                  <a:moveTo>
                    <a:pt x="56" y="0"/>
                  </a:moveTo>
                  <a:lnTo>
                    <a:pt x="0" y="16"/>
                  </a:lnTo>
                  <a:lnTo>
                    <a:pt x="49" y="16"/>
                  </a:lnTo>
                  <a:lnTo>
                    <a:pt x="97" y="0"/>
                  </a:lnTo>
                  <a:lnTo>
                    <a:pt x="56" y="0"/>
                  </a:lnTo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" name="Freeform 72"/>
            <p:cNvSpPr>
              <a:spLocks/>
            </p:cNvSpPr>
            <p:nvPr/>
          </p:nvSpPr>
          <p:spPr bwMode="auto">
            <a:xfrm>
              <a:off x="4340" y="2941"/>
              <a:ext cx="98" cy="17"/>
            </a:xfrm>
            <a:custGeom>
              <a:avLst/>
              <a:gdLst>
                <a:gd name="T0" fmla="*/ 56 w 98"/>
                <a:gd name="T1" fmla="*/ 0 h 17"/>
                <a:gd name="T2" fmla="*/ 0 w 98"/>
                <a:gd name="T3" fmla="*/ 16 h 17"/>
                <a:gd name="T4" fmla="*/ 49 w 98"/>
                <a:gd name="T5" fmla="*/ 16 h 17"/>
                <a:gd name="T6" fmla="*/ 97 w 98"/>
                <a:gd name="T7" fmla="*/ 0 h 17"/>
                <a:gd name="T8" fmla="*/ 56 w 9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"/>
                <a:gd name="T16" fmla="*/ 0 h 17"/>
                <a:gd name="T17" fmla="*/ 98 w 9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" h="17">
                  <a:moveTo>
                    <a:pt x="56" y="0"/>
                  </a:moveTo>
                  <a:lnTo>
                    <a:pt x="0" y="16"/>
                  </a:lnTo>
                  <a:lnTo>
                    <a:pt x="49" y="16"/>
                  </a:lnTo>
                  <a:lnTo>
                    <a:pt x="97" y="0"/>
                  </a:lnTo>
                  <a:lnTo>
                    <a:pt x="56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" name="Freeform 73"/>
            <p:cNvSpPr>
              <a:spLocks/>
            </p:cNvSpPr>
            <p:nvPr/>
          </p:nvSpPr>
          <p:spPr bwMode="auto">
            <a:xfrm>
              <a:off x="4083" y="2966"/>
              <a:ext cx="252" cy="30"/>
            </a:xfrm>
            <a:custGeom>
              <a:avLst/>
              <a:gdLst>
                <a:gd name="T0" fmla="*/ 0 w 252"/>
                <a:gd name="T1" fmla="*/ 0 h 30"/>
                <a:gd name="T2" fmla="*/ 251 w 252"/>
                <a:gd name="T3" fmla="*/ 14 h 30"/>
                <a:gd name="T4" fmla="*/ 250 w 252"/>
                <a:gd name="T5" fmla="*/ 29 h 30"/>
                <a:gd name="T6" fmla="*/ 0 w 252"/>
                <a:gd name="T7" fmla="*/ 0 h 30"/>
                <a:gd name="T8" fmla="*/ 0 w 252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"/>
                <a:gd name="T16" fmla="*/ 0 h 30"/>
                <a:gd name="T17" fmla="*/ 252 w 252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" h="30">
                  <a:moveTo>
                    <a:pt x="0" y="0"/>
                  </a:moveTo>
                  <a:lnTo>
                    <a:pt x="251" y="14"/>
                  </a:lnTo>
                  <a:lnTo>
                    <a:pt x="250" y="29"/>
                  </a:lnTo>
                  <a:lnTo>
                    <a:pt x="0" y="0"/>
                  </a:lnTo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" name="Freeform 74"/>
            <p:cNvSpPr>
              <a:spLocks/>
            </p:cNvSpPr>
            <p:nvPr/>
          </p:nvSpPr>
          <p:spPr bwMode="auto">
            <a:xfrm>
              <a:off x="4083" y="2966"/>
              <a:ext cx="252" cy="30"/>
            </a:xfrm>
            <a:custGeom>
              <a:avLst/>
              <a:gdLst>
                <a:gd name="T0" fmla="*/ 0 w 252"/>
                <a:gd name="T1" fmla="*/ 0 h 30"/>
                <a:gd name="T2" fmla="*/ 251 w 252"/>
                <a:gd name="T3" fmla="*/ 14 h 30"/>
                <a:gd name="T4" fmla="*/ 250 w 252"/>
                <a:gd name="T5" fmla="*/ 29 h 30"/>
                <a:gd name="T6" fmla="*/ 0 w 252"/>
                <a:gd name="T7" fmla="*/ 0 h 30"/>
                <a:gd name="T8" fmla="*/ 0 w 252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"/>
                <a:gd name="T16" fmla="*/ 0 h 30"/>
                <a:gd name="T17" fmla="*/ 252 w 252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" h="30">
                  <a:moveTo>
                    <a:pt x="0" y="0"/>
                  </a:moveTo>
                  <a:lnTo>
                    <a:pt x="251" y="14"/>
                  </a:lnTo>
                  <a:lnTo>
                    <a:pt x="250" y="29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" name="Freeform 75"/>
            <p:cNvSpPr>
              <a:spLocks/>
            </p:cNvSpPr>
            <p:nvPr/>
          </p:nvSpPr>
          <p:spPr bwMode="auto">
            <a:xfrm>
              <a:off x="4085" y="2966"/>
              <a:ext cx="234" cy="176"/>
            </a:xfrm>
            <a:custGeom>
              <a:avLst/>
              <a:gdLst>
                <a:gd name="T0" fmla="*/ 220 w 234"/>
                <a:gd name="T1" fmla="*/ 200 h 175"/>
                <a:gd name="T2" fmla="*/ 220 w 234"/>
                <a:gd name="T3" fmla="*/ 197 h 175"/>
                <a:gd name="T4" fmla="*/ 218 w 234"/>
                <a:gd name="T5" fmla="*/ 196 h 175"/>
                <a:gd name="T6" fmla="*/ 212 w 234"/>
                <a:gd name="T7" fmla="*/ 194 h 175"/>
                <a:gd name="T8" fmla="*/ 202 w 234"/>
                <a:gd name="T9" fmla="*/ 192 h 175"/>
                <a:gd name="T10" fmla="*/ 191 w 234"/>
                <a:gd name="T11" fmla="*/ 188 h 175"/>
                <a:gd name="T12" fmla="*/ 180 w 234"/>
                <a:gd name="T13" fmla="*/ 185 h 175"/>
                <a:gd name="T14" fmla="*/ 174 w 234"/>
                <a:gd name="T15" fmla="*/ 183 h 175"/>
                <a:gd name="T16" fmla="*/ 168 w 234"/>
                <a:gd name="T17" fmla="*/ 179 h 175"/>
                <a:gd name="T18" fmla="*/ 160 w 234"/>
                <a:gd name="T19" fmla="*/ 176 h 175"/>
                <a:gd name="T20" fmla="*/ 153 w 234"/>
                <a:gd name="T21" fmla="*/ 172 h 175"/>
                <a:gd name="T22" fmla="*/ 149 w 234"/>
                <a:gd name="T23" fmla="*/ 169 h 175"/>
                <a:gd name="T24" fmla="*/ 145 w 234"/>
                <a:gd name="T25" fmla="*/ 167 h 175"/>
                <a:gd name="T26" fmla="*/ 142 w 234"/>
                <a:gd name="T27" fmla="*/ 166 h 175"/>
                <a:gd name="T28" fmla="*/ 142 w 234"/>
                <a:gd name="T29" fmla="*/ 165 h 175"/>
                <a:gd name="T30" fmla="*/ 139 w 234"/>
                <a:gd name="T31" fmla="*/ 164 h 175"/>
                <a:gd name="T32" fmla="*/ 137 w 234"/>
                <a:gd name="T33" fmla="*/ 159 h 175"/>
                <a:gd name="T34" fmla="*/ 136 w 234"/>
                <a:gd name="T35" fmla="*/ 150 h 175"/>
                <a:gd name="T36" fmla="*/ 133 w 234"/>
                <a:gd name="T37" fmla="*/ 141 h 175"/>
                <a:gd name="T38" fmla="*/ 128 w 234"/>
                <a:gd name="T39" fmla="*/ 137 h 175"/>
                <a:gd name="T40" fmla="*/ 128 w 234"/>
                <a:gd name="T41" fmla="*/ 135 h 175"/>
                <a:gd name="T42" fmla="*/ 126 w 234"/>
                <a:gd name="T43" fmla="*/ 133 h 175"/>
                <a:gd name="T44" fmla="*/ 124 w 234"/>
                <a:gd name="T45" fmla="*/ 132 h 175"/>
                <a:gd name="T46" fmla="*/ 121 w 234"/>
                <a:gd name="T47" fmla="*/ 132 h 175"/>
                <a:gd name="T48" fmla="*/ 118 w 234"/>
                <a:gd name="T49" fmla="*/ 128 h 175"/>
                <a:gd name="T50" fmla="*/ 114 w 234"/>
                <a:gd name="T51" fmla="*/ 125 h 175"/>
                <a:gd name="T52" fmla="*/ 110 w 234"/>
                <a:gd name="T53" fmla="*/ 123 h 175"/>
                <a:gd name="T54" fmla="*/ 106 w 234"/>
                <a:gd name="T55" fmla="*/ 120 h 175"/>
                <a:gd name="T56" fmla="*/ 102 w 234"/>
                <a:gd name="T57" fmla="*/ 118 h 175"/>
                <a:gd name="T58" fmla="*/ 97 w 234"/>
                <a:gd name="T59" fmla="*/ 116 h 175"/>
                <a:gd name="T60" fmla="*/ 93 w 234"/>
                <a:gd name="T61" fmla="*/ 86 h 175"/>
                <a:gd name="T62" fmla="*/ 89 w 234"/>
                <a:gd name="T63" fmla="*/ 83 h 175"/>
                <a:gd name="T64" fmla="*/ 86 w 234"/>
                <a:gd name="T65" fmla="*/ 81 h 175"/>
                <a:gd name="T66" fmla="*/ 83 w 234"/>
                <a:gd name="T67" fmla="*/ 78 h 175"/>
                <a:gd name="T68" fmla="*/ 81 w 234"/>
                <a:gd name="T69" fmla="*/ 72 h 175"/>
                <a:gd name="T70" fmla="*/ 77 w 234"/>
                <a:gd name="T71" fmla="*/ 65 h 175"/>
                <a:gd name="T72" fmla="*/ 71 w 234"/>
                <a:gd name="T73" fmla="*/ 60 h 175"/>
                <a:gd name="T74" fmla="*/ 65 w 234"/>
                <a:gd name="T75" fmla="*/ 56 h 175"/>
                <a:gd name="T76" fmla="*/ 63 w 234"/>
                <a:gd name="T77" fmla="*/ 56 h 175"/>
                <a:gd name="T78" fmla="*/ 61 w 234"/>
                <a:gd name="T79" fmla="*/ 53 h 175"/>
                <a:gd name="T80" fmla="*/ 61 w 234"/>
                <a:gd name="T81" fmla="*/ 49 h 175"/>
                <a:gd name="T82" fmla="*/ 60 w 234"/>
                <a:gd name="T83" fmla="*/ 49 h 175"/>
                <a:gd name="T84" fmla="*/ 57 w 234"/>
                <a:gd name="T85" fmla="*/ 48 h 175"/>
                <a:gd name="T86" fmla="*/ 52 w 234"/>
                <a:gd name="T87" fmla="*/ 41 h 175"/>
                <a:gd name="T88" fmla="*/ 47 w 234"/>
                <a:gd name="T89" fmla="*/ 32 h 175"/>
                <a:gd name="T90" fmla="*/ 42 w 234"/>
                <a:gd name="T91" fmla="*/ 29 h 175"/>
                <a:gd name="T92" fmla="*/ 40 w 234"/>
                <a:gd name="T93" fmla="*/ 27 h 175"/>
                <a:gd name="T94" fmla="*/ 39 w 234"/>
                <a:gd name="T95" fmla="*/ 24 h 175"/>
                <a:gd name="T96" fmla="*/ 34 w 234"/>
                <a:gd name="T97" fmla="*/ 24 h 175"/>
                <a:gd name="T98" fmla="*/ 30 w 234"/>
                <a:gd name="T99" fmla="*/ 21 h 175"/>
                <a:gd name="T100" fmla="*/ 26 w 234"/>
                <a:gd name="T101" fmla="*/ 20 h 175"/>
                <a:gd name="T102" fmla="*/ 20 w 234"/>
                <a:gd name="T103" fmla="*/ 17 h 175"/>
                <a:gd name="T104" fmla="*/ 14 w 234"/>
                <a:gd name="T105" fmla="*/ 13 h 175"/>
                <a:gd name="T106" fmla="*/ 12 w 234"/>
                <a:gd name="T107" fmla="*/ 10 h 175"/>
                <a:gd name="T108" fmla="*/ 9 w 234"/>
                <a:gd name="T109" fmla="*/ 8 h 175"/>
                <a:gd name="T110" fmla="*/ 6 w 234"/>
                <a:gd name="T111" fmla="*/ 8 h 175"/>
                <a:gd name="T112" fmla="*/ 3 w 234"/>
                <a:gd name="T113" fmla="*/ 7 h 175"/>
                <a:gd name="T114" fmla="*/ 1 w 234"/>
                <a:gd name="T115" fmla="*/ 4 h 175"/>
                <a:gd name="T116" fmla="*/ 233 w 234"/>
                <a:gd name="T117" fmla="*/ 126 h 17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175"/>
                <a:gd name="T179" fmla="*/ 234 w 234"/>
                <a:gd name="T180" fmla="*/ 175 h 17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175">
                  <a:moveTo>
                    <a:pt x="221" y="174"/>
                  </a:moveTo>
                  <a:lnTo>
                    <a:pt x="220" y="173"/>
                  </a:lnTo>
                  <a:lnTo>
                    <a:pt x="220" y="171"/>
                  </a:lnTo>
                  <a:lnTo>
                    <a:pt x="220" y="170"/>
                  </a:lnTo>
                  <a:lnTo>
                    <a:pt x="219" y="169"/>
                  </a:lnTo>
                  <a:lnTo>
                    <a:pt x="218" y="169"/>
                  </a:lnTo>
                  <a:lnTo>
                    <a:pt x="217" y="168"/>
                  </a:lnTo>
                  <a:lnTo>
                    <a:pt x="212" y="167"/>
                  </a:lnTo>
                  <a:lnTo>
                    <a:pt x="207" y="166"/>
                  </a:lnTo>
                  <a:lnTo>
                    <a:pt x="202" y="165"/>
                  </a:lnTo>
                  <a:lnTo>
                    <a:pt x="196" y="163"/>
                  </a:lnTo>
                  <a:lnTo>
                    <a:pt x="191" y="161"/>
                  </a:lnTo>
                  <a:lnTo>
                    <a:pt x="186" y="160"/>
                  </a:lnTo>
                  <a:lnTo>
                    <a:pt x="180" y="158"/>
                  </a:lnTo>
                  <a:lnTo>
                    <a:pt x="175" y="157"/>
                  </a:lnTo>
                  <a:lnTo>
                    <a:pt x="174" y="156"/>
                  </a:lnTo>
                  <a:lnTo>
                    <a:pt x="171" y="154"/>
                  </a:lnTo>
                  <a:lnTo>
                    <a:pt x="168" y="152"/>
                  </a:lnTo>
                  <a:lnTo>
                    <a:pt x="164" y="150"/>
                  </a:lnTo>
                  <a:lnTo>
                    <a:pt x="160" y="149"/>
                  </a:lnTo>
                  <a:lnTo>
                    <a:pt x="156" y="147"/>
                  </a:lnTo>
                  <a:lnTo>
                    <a:pt x="153" y="145"/>
                  </a:lnTo>
                  <a:lnTo>
                    <a:pt x="151" y="144"/>
                  </a:lnTo>
                  <a:lnTo>
                    <a:pt x="149" y="142"/>
                  </a:lnTo>
                  <a:lnTo>
                    <a:pt x="147" y="141"/>
                  </a:lnTo>
                  <a:lnTo>
                    <a:pt x="145" y="140"/>
                  </a:lnTo>
                  <a:lnTo>
                    <a:pt x="143" y="139"/>
                  </a:lnTo>
                  <a:lnTo>
                    <a:pt x="142" y="139"/>
                  </a:lnTo>
                  <a:lnTo>
                    <a:pt x="142" y="138"/>
                  </a:lnTo>
                  <a:lnTo>
                    <a:pt x="141" y="137"/>
                  </a:lnTo>
                  <a:lnTo>
                    <a:pt x="139" y="137"/>
                  </a:lnTo>
                  <a:lnTo>
                    <a:pt x="138" y="136"/>
                  </a:lnTo>
                  <a:lnTo>
                    <a:pt x="137" y="132"/>
                  </a:lnTo>
                  <a:lnTo>
                    <a:pt x="137" y="128"/>
                  </a:lnTo>
                  <a:lnTo>
                    <a:pt x="136" y="123"/>
                  </a:lnTo>
                  <a:lnTo>
                    <a:pt x="134" y="119"/>
                  </a:lnTo>
                  <a:lnTo>
                    <a:pt x="133" y="114"/>
                  </a:lnTo>
                  <a:lnTo>
                    <a:pt x="131" y="112"/>
                  </a:lnTo>
                  <a:lnTo>
                    <a:pt x="128" y="110"/>
                  </a:lnTo>
                  <a:lnTo>
                    <a:pt x="128" y="109"/>
                  </a:lnTo>
                  <a:lnTo>
                    <a:pt x="128" y="108"/>
                  </a:lnTo>
                  <a:lnTo>
                    <a:pt x="127" y="107"/>
                  </a:lnTo>
                  <a:lnTo>
                    <a:pt x="126" y="106"/>
                  </a:lnTo>
                  <a:lnTo>
                    <a:pt x="125" y="106"/>
                  </a:lnTo>
                  <a:lnTo>
                    <a:pt x="124" y="105"/>
                  </a:lnTo>
                  <a:lnTo>
                    <a:pt x="122" y="105"/>
                  </a:lnTo>
                  <a:lnTo>
                    <a:pt x="121" y="105"/>
                  </a:lnTo>
                  <a:lnTo>
                    <a:pt x="119" y="103"/>
                  </a:lnTo>
                  <a:lnTo>
                    <a:pt x="118" y="101"/>
                  </a:lnTo>
                  <a:lnTo>
                    <a:pt x="116" y="99"/>
                  </a:lnTo>
                  <a:lnTo>
                    <a:pt x="114" y="98"/>
                  </a:lnTo>
                  <a:lnTo>
                    <a:pt x="112" y="97"/>
                  </a:lnTo>
                  <a:lnTo>
                    <a:pt x="110" y="96"/>
                  </a:lnTo>
                  <a:lnTo>
                    <a:pt x="108" y="95"/>
                  </a:lnTo>
                  <a:lnTo>
                    <a:pt x="106" y="93"/>
                  </a:lnTo>
                  <a:lnTo>
                    <a:pt x="104" y="92"/>
                  </a:lnTo>
                  <a:lnTo>
                    <a:pt x="102" y="91"/>
                  </a:lnTo>
                  <a:lnTo>
                    <a:pt x="100" y="91"/>
                  </a:lnTo>
                  <a:lnTo>
                    <a:pt x="97" y="89"/>
                  </a:lnTo>
                  <a:lnTo>
                    <a:pt x="95" y="88"/>
                  </a:lnTo>
                  <a:lnTo>
                    <a:pt x="93" y="86"/>
                  </a:lnTo>
                  <a:lnTo>
                    <a:pt x="91" y="84"/>
                  </a:lnTo>
                  <a:lnTo>
                    <a:pt x="89" y="83"/>
                  </a:lnTo>
                  <a:lnTo>
                    <a:pt x="88" y="82"/>
                  </a:lnTo>
                  <a:lnTo>
                    <a:pt x="86" y="81"/>
                  </a:lnTo>
                  <a:lnTo>
                    <a:pt x="84" y="79"/>
                  </a:lnTo>
                  <a:lnTo>
                    <a:pt x="83" y="78"/>
                  </a:lnTo>
                  <a:lnTo>
                    <a:pt x="82" y="75"/>
                  </a:lnTo>
                  <a:lnTo>
                    <a:pt x="81" y="72"/>
                  </a:lnTo>
                  <a:lnTo>
                    <a:pt x="79" y="68"/>
                  </a:lnTo>
                  <a:lnTo>
                    <a:pt x="77" y="65"/>
                  </a:lnTo>
                  <a:lnTo>
                    <a:pt x="73" y="62"/>
                  </a:lnTo>
                  <a:lnTo>
                    <a:pt x="71" y="60"/>
                  </a:lnTo>
                  <a:lnTo>
                    <a:pt x="68" y="58"/>
                  </a:lnTo>
                  <a:lnTo>
                    <a:pt x="65" y="56"/>
                  </a:lnTo>
                  <a:lnTo>
                    <a:pt x="64" y="56"/>
                  </a:lnTo>
                  <a:lnTo>
                    <a:pt x="63" y="56"/>
                  </a:lnTo>
                  <a:lnTo>
                    <a:pt x="62" y="54"/>
                  </a:lnTo>
                  <a:lnTo>
                    <a:pt x="61" y="53"/>
                  </a:lnTo>
                  <a:lnTo>
                    <a:pt x="61" y="52"/>
                  </a:lnTo>
                  <a:lnTo>
                    <a:pt x="61" y="49"/>
                  </a:lnTo>
                  <a:lnTo>
                    <a:pt x="61" y="48"/>
                  </a:lnTo>
                  <a:lnTo>
                    <a:pt x="60" y="49"/>
                  </a:lnTo>
                  <a:lnTo>
                    <a:pt x="59" y="49"/>
                  </a:lnTo>
                  <a:lnTo>
                    <a:pt x="57" y="48"/>
                  </a:lnTo>
                  <a:lnTo>
                    <a:pt x="55" y="46"/>
                  </a:lnTo>
                  <a:lnTo>
                    <a:pt x="52" y="41"/>
                  </a:lnTo>
                  <a:lnTo>
                    <a:pt x="50" y="32"/>
                  </a:lnTo>
                  <a:lnTo>
                    <a:pt x="47" y="32"/>
                  </a:lnTo>
                  <a:lnTo>
                    <a:pt x="47" y="29"/>
                  </a:lnTo>
                  <a:lnTo>
                    <a:pt x="42" y="29"/>
                  </a:lnTo>
                  <a:lnTo>
                    <a:pt x="42" y="28"/>
                  </a:lnTo>
                  <a:lnTo>
                    <a:pt x="40" y="27"/>
                  </a:lnTo>
                  <a:lnTo>
                    <a:pt x="40" y="25"/>
                  </a:lnTo>
                  <a:lnTo>
                    <a:pt x="39" y="24"/>
                  </a:lnTo>
                  <a:lnTo>
                    <a:pt x="36" y="24"/>
                  </a:lnTo>
                  <a:lnTo>
                    <a:pt x="34" y="24"/>
                  </a:lnTo>
                  <a:lnTo>
                    <a:pt x="32" y="23"/>
                  </a:lnTo>
                  <a:lnTo>
                    <a:pt x="30" y="21"/>
                  </a:lnTo>
                  <a:lnTo>
                    <a:pt x="28" y="21"/>
                  </a:lnTo>
                  <a:lnTo>
                    <a:pt x="26" y="20"/>
                  </a:lnTo>
                  <a:lnTo>
                    <a:pt x="23" y="18"/>
                  </a:lnTo>
                  <a:lnTo>
                    <a:pt x="20" y="17"/>
                  </a:lnTo>
                  <a:lnTo>
                    <a:pt x="17" y="15"/>
                  </a:lnTo>
                  <a:lnTo>
                    <a:pt x="14" y="13"/>
                  </a:lnTo>
                  <a:lnTo>
                    <a:pt x="13" y="11"/>
                  </a:lnTo>
                  <a:lnTo>
                    <a:pt x="12" y="10"/>
                  </a:lnTo>
                  <a:lnTo>
                    <a:pt x="11" y="9"/>
                  </a:lnTo>
                  <a:lnTo>
                    <a:pt x="9" y="8"/>
                  </a:lnTo>
                  <a:lnTo>
                    <a:pt x="8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3" y="7"/>
                  </a:lnTo>
                  <a:lnTo>
                    <a:pt x="2" y="7"/>
                  </a:lnTo>
                  <a:lnTo>
                    <a:pt x="1" y="4"/>
                  </a:lnTo>
                  <a:lnTo>
                    <a:pt x="0" y="0"/>
                  </a:lnTo>
                  <a:lnTo>
                    <a:pt x="233" y="99"/>
                  </a:lnTo>
                  <a:lnTo>
                    <a:pt x="221" y="174"/>
                  </a:lnTo>
                </a:path>
              </a:pathLst>
            </a:cu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" name="Freeform 76"/>
            <p:cNvSpPr>
              <a:spLocks/>
            </p:cNvSpPr>
            <p:nvPr/>
          </p:nvSpPr>
          <p:spPr bwMode="auto">
            <a:xfrm>
              <a:off x="4085" y="2966"/>
              <a:ext cx="234" cy="176"/>
            </a:xfrm>
            <a:custGeom>
              <a:avLst/>
              <a:gdLst>
                <a:gd name="T0" fmla="*/ 220 w 234"/>
                <a:gd name="T1" fmla="*/ 200 h 175"/>
                <a:gd name="T2" fmla="*/ 219 w 234"/>
                <a:gd name="T3" fmla="*/ 196 h 175"/>
                <a:gd name="T4" fmla="*/ 217 w 234"/>
                <a:gd name="T5" fmla="*/ 195 h 175"/>
                <a:gd name="T6" fmla="*/ 202 w 234"/>
                <a:gd name="T7" fmla="*/ 192 h 175"/>
                <a:gd name="T8" fmla="*/ 186 w 234"/>
                <a:gd name="T9" fmla="*/ 187 h 175"/>
                <a:gd name="T10" fmla="*/ 175 w 234"/>
                <a:gd name="T11" fmla="*/ 184 h 175"/>
                <a:gd name="T12" fmla="*/ 168 w 234"/>
                <a:gd name="T13" fmla="*/ 179 h 175"/>
                <a:gd name="T14" fmla="*/ 156 w 234"/>
                <a:gd name="T15" fmla="*/ 174 h 175"/>
                <a:gd name="T16" fmla="*/ 151 w 234"/>
                <a:gd name="T17" fmla="*/ 171 h 175"/>
                <a:gd name="T18" fmla="*/ 145 w 234"/>
                <a:gd name="T19" fmla="*/ 167 h 175"/>
                <a:gd name="T20" fmla="*/ 142 w 234"/>
                <a:gd name="T21" fmla="*/ 166 h 175"/>
                <a:gd name="T22" fmla="*/ 141 w 234"/>
                <a:gd name="T23" fmla="*/ 164 h 175"/>
                <a:gd name="T24" fmla="*/ 138 w 234"/>
                <a:gd name="T25" fmla="*/ 163 h 175"/>
                <a:gd name="T26" fmla="*/ 136 w 234"/>
                <a:gd name="T27" fmla="*/ 150 h 175"/>
                <a:gd name="T28" fmla="*/ 131 w 234"/>
                <a:gd name="T29" fmla="*/ 139 h 175"/>
                <a:gd name="T30" fmla="*/ 128 w 234"/>
                <a:gd name="T31" fmla="*/ 136 h 175"/>
                <a:gd name="T32" fmla="*/ 126 w 234"/>
                <a:gd name="T33" fmla="*/ 133 h 175"/>
                <a:gd name="T34" fmla="*/ 124 w 234"/>
                <a:gd name="T35" fmla="*/ 132 h 175"/>
                <a:gd name="T36" fmla="*/ 121 w 234"/>
                <a:gd name="T37" fmla="*/ 132 h 175"/>
                <a:gd name="T38" fmla="*/ 116 w 234"/>
                <a:gd name="T39" fmla="*/ 126 h 175"/>
                <a:gd name="T40" fmla="*/ 110 w 234"/>
                <a:gd name="T41" fmla="*/ 123 h 175"/>
                <a:gd name="T42" fmla="*/ 106 w 234"/>
                <a:gd name="T43" fmla="*/ 120 h 175"/>
                <a:gd name="T44" fmla="*/ 100 w 234"/>
                <a:gd name="T45" fmla="*/ 118 h 175"/>
                <a:gd name="T46" fmla="*/ 93 w 234"/>
                <a:gd name="T47" fmla="*/ 86 h 175"/>
                <a:gd name="T48" fmla="*/ 89 w 234"/>
                <a:gd name="T49" fmla="*/ 83 h 175"/>
                <a:gd name="T50" fmla="*/ 84 w 234"/>
                <a:gd name="T51" fmla="*/ 79 h 175"/>
                <a:gd name="T52" fmla="*/ 82 w 234"/>
                <a:gd name="T53" fmla="*/ 75 h 175"/>
                <a:gd name="T54" fmla="*/ 77 w 234"/>
                <a:gd name="T55" fmla="*/ 65 h 175"/>
                <a:gd name="T56" fmla="*/ 68 w 234"/>
                <a:gd name="T57" fmla="*/ 58 h 175"/>
                <a:gd name="T58" fmla="*/ 64 w 234"/>
                <a:gd name="T59" fmla="*/ 56 h 175"/>
                <a:gd name="T60" fmla="*/ 61 w 234"/>
                <a:gd name="T61" fmla="*/ 53 h 175"/>
                <a:gd name="T62" fmla="*/ 61 w 234"/>
                <a:gd name="T63" fmla="*/ 49 h 175"/>
                <a:gd name="T64" fmla="*/ 59 w 234"/>
                <a:gd name="T65" fmla="*/ 49 h 175"/>
                <a:gd name="T66" fmla="*/ 52 w 234"/>
                <a:gd name="T67" fmla="*/ 41 h 175"/>
                <a:gd name="T68" fmla="*/ 47 w 234"/>
                <a:gd name="T69" fmla="*/ 29 h 175"/>
                <a:gd name="T70" fmla="*/ 42 w 234"/>
                <a:gd name="T71" fmla="*/ 28 h 175"/>
                <a:gd name="T72" fmla="*/ 39 w 234"/>
                <a:gd name="T73" fmla="*/ 24 h 175"/>
                <a:gd name="T74" fmla="*/ 34 w 234"/>
                <a:gd name="T75" fmla="*/ 24 h 175"/>
                <a:gd name="T76" fmla="*/ 30 w 234"/>
                <a:gd name="T77" fmla="*/ 21 h 175"/>
                <a:gd name="T78" fmla="*/ 23 w 234"/>
                <a:gd name="T79" fmla="*/ 18 h 175"/>
                <a:gd name="T80" fmla="*/ 14 w 234"/>
                <a:gd name="T81" fmla="*/ 13 h 175"/>
                <a:gd name="T82" fmla="*/ 11 w 234"/>
                <a:gd name="T83" fmla="*/ 9 h 175"/>
                <a:gd name="T84" fmla="*/ 8 w 234"/>
                <a:gd name="T85" fmla="*/ 8 h 175"/>
                <a:gd name="T86" fmla="*/ 3 w 234"/>
                <a:gd name="T87" fmla="*/ 7 h 175"/>
                <a:gd name="T88" fmla="*/ 0 w 234"/>
                <a:gd name="T89" fmla="*/ 0 h 17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34"/>
                <a:gd name="T136" fmla="*/ 0 h 175"/>
                <a:gd name="T137" fmla="*/ 234 w 234"/>
                <a:gd name="T138" fmla="*/ 175 h 17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34" h="175">
                  <a:moveTo>
                    <a:pt x="221" y="174"/>
                  </a:moveTo>
                  <a:lnTo>
                    <a:pt x="221" y="174"/>
                  </a:lnTo>
                  <a:lnTo>
                    <a:pt x="220" y="173"/>
                  </a:lnTo>
                  <a:lnTo>
                    <a:pt x="220" y="171"/>
                  </a:lnTo>
                  <a:lnTo>
                    <a:pt x="220" y="170"/>
                  </a:lnTo>
                  <a:lnTo>
                    <a:pt x="219" y="169"/>
                  </a:lnTo>
                  <a:lnTo>
                    <a:pt x="218" y="169"/>
                  </a:lnTo>
                  <a:lnTo>
                    <a:pt x="217" y="168"/>
                  </a:lnTo>
                  <a:lnTo>
                    <a:pt x="212" y="167"/>
                  </a:lnTo>
                  <a:lnTo>
                    <a:pt x="207" y="166"/>
                  </a:lnTo>
                  <a:lnTo>
                    <a:pt x="202" y="165"/>
                  </a:lnTo>
                  <a:lnTo>
                    <a:pt x="196" y="163"/>
                  </a:lnTo>
                  <a:lnTo>
                    <a:pt x="191" y="161"/>
                  </a:lnTo>
                  <a:lnTo>
                    <a:pt x="186" y="160"/>
                  </a:lnTo>
                  <a:lnTo>
                    <a:pt x="180" y="158"/>
                  </a:lnTo>
                  <a:lnTo>
                    <a:pt x="175" y="157"/>
                  </a:lnTo>
                  <a:lnTo>
                    <a:pt x="174" y="156"/>
                  </a:lnTo>
                  <a:lnTo>
                    <a:pt x="171" y="154"/>
                  </a:lnTo>
                  <a:lnTo>
                    <a:pt x="168" y="152"/>
                  </a:lnTo>
                  <a:lnTo>
                    <a:pt x="164" y="150"/>
                  </a:lnTo>
                  <a:lnTo>
                    <a:pt x="160" y="149"/>
                  </a:lnTo>
                  <a:lnTo>
                    <a:pt x="156" y="147"/>
                  </a:lnTo>
                  <a:lnTo>
                    <a:pt x="153" y="145"/>
                  </a:lnTo>
                  <a:lnTo>
                    <a:pt x="151" y="144"/>
                  </a:lnTo>
                  <a:lnTo>
                    <a:pt x="149" y="142"/>
                  </a:lnTo>
                  <a:lnTo>
                    <a:pt x="147" y="141"/>
                  </a:lnTo>
                  <a:lnTo>
                    <a:pt x="145" y="140"/>
                  </a:lnTo>
                  <a:lnTo>
                    <a:pt x="143" y="139"/>
                  </a:lnTo>
                  <a:lnTo>
                    <a:pt x="142" y="139"/>
                  </a:lnTo>
                  <a:lnTo>
                    <a:pt x="142" y="138"/>
                  </a:lnTo>
                  <a:lnTo>
                    <a:pt x="141" y="137"/>
                  </a:lnTo>
                  <a:lnTo>
                    <a:pt x="139" y="137"/>
                  </a:lnTo>
                  <a:lnTo>
                    <a:pt x="138" y="136"/>
                  </a:lnTo>
                  <a:lnTo>
                    <a:pt x="137" y="132"/>
                  </a:lnTo>
                  <a:lnTo>
                    <a:pt x="137" y="128"/>
                  </a:lnTo>
                  <a:lnTo>
                    <a:pt x="136" y="123"/>
                  </a:lnTo>
                  <a:lnTo>
                    <a:pt x="134" y="119"/>
                  </a:lnTo>
                  <a:lnTo>
                    <a:pt x="133" y="114"/>
                  </a:lnTo>
                  <a:lnTo>
                    <a:pt x="131" y="112"/>
                  </a:lnTo>
                  <a:lnTo>
                    <a:pt x="128" y="110"/>
                  </a:lnTo>
                  <a:lnTo>
                    <a:pt x="128" y="109"/>
                  </a:lnTo>
                  <a:lnTo>
                    <a:pt x="128" y="108"/>
                  </a:lnTo>
                  <a:lnTo>
                    <a:pt x="127" y="107"/>
                  </a:lnTo>
                  <a:lnTo>
                    <a:pt x="126" y="106"/>
                  </a:lnTo>
                  <a:lnTo>
                    <a:pt x="125" y="106"/>
                  </a:lnTo>
                  <a:lnTo>
                    <a:pt x="124" y="105"/>
                  </a:lnTo>
                  <a:lnTo>
                    <a:pt x="122" y="105"/>
                  </a:lnTo>
                  <a:lnTo>
                    <a:pt x="121" y="105"/>
                  </a:lnTo>
                  <a:lnTo>
                    <a:pt x="119" y="103"/>
                  </a:lnTo>
                  <a:lnTo>
                    <a:pt x="118" y="101"/>
                  </a:lnTo>
                  <a:lnTo>
                    <a:pt x="116" y="99"/>
                  </a:lnTo>
                  <a:lnTo>
                    <a:pt x="114" y="98"/>
                  </a:lnTo>
                  <a:lnTo>
                    <a:pt x="112" y="97"/>
                  </a:lnTo>
                  <a:lnTo>
                    <a:pt x="110" y="96"/>
                  </a:lnTo>
                  <a:lnTo>
                    <a:pt x="108" y="95"/>
                  </a:lnTo>
                  <a:lnTo>
                    <a:pt x="106" y="93"/>
                  </a:lnTo>
                  <a:lnTo>
                    <a:pt x="104" y="92"/>
                  </a:lnTo>
                  <a:lnTo>
                    <a:pt x="102" y="91"/>
                  </a:lnTo>
                  <a:lnTo>
                    <a:pt x="100" y="91"/>
                  </a:lnTo>
                  <a:lnTo>
                    <a:pt x="97" y="89"/>
                  </a:lnTo>
                  <a:lnTo>
                    <a:pt x="95" y="88"/>
                  </a:lnTo>
                  <a:lnTo>
                    <a:pt x="93" y="86"/>
                  </a:lnTo>
                  <a:lnTo>
                    <a:pt x="91" y="84"/>
                  </a:lnTo>
                  <a:lnTo>
                    <a:pt x="89" y="83"/>
                  </a:lnTo>
                  <a:lnTo>
                    <a:pt x="88" y="82"/>
                  </a:lnTo>
                  <a:lnTo>
                    <a:pt x="86" y="81"/>
                  </a:lnTo>
                  <a:lnTo>
                    <a:pt x="84" y="79"/>
                  </a:lnTo>
                  <a:lnTo>
                    <a:pt x="83" y="78"/>
                  </a:lnTo>
                  <a:lnTo>
                    <a:pt x="82" y="75"/>
                  </a:lnTo>
                  <a:lnTo>
                    <a:pt x="81" y="72"/>
                  </a:lnTo>
                  <a:lnTo>
                    <a:pt x="79" y="68"/>
                  </a:lnTo>
                  <a:lnTo>
                    <a:pt x="77" y="65"/>
                  </a:lnTo>
                  <a:lnTo>
                    <a:pt x="73" y="62"/>
                  </a:lnTo>
                  <a:lnTo>
                    <a:pt x="71" y="60"/>
                  </a:lnTo>
                  <a:lnTo>
                    <a:pt x="68" y="58"/>
                  </a:lnTo>
                  <a:lnTo>
                    <a:pt x="65" y="56"/>
                  </a:lnTo>
                  <a:lnTo>
                    <a:pt x="64" y="56"/>
                  </a:lnTo>
                  <a:lnTo>
                    <a:pt x="63" y="56"/>
                  </a:lnTo>
                  <a:lnTo>
                    <a:pt x="62" y="54"/>
                  </a:lnTo>
                  <a:lnTo>
                    <a:pt x="61" y="53"/>
                  </a:lnTo>
                  <a:lnTo>
                    <a:pt x="61" y="52"/>
                  </a:lnTo>
                  <a:lnTo>
                    <a:pt x="61" y="49"/>
                  </a:lnTo>
                  <a:lnTo>
                    <a:pt x="61" y="48"/>
                  </a:lnTo>
                  <a:lnTo>
                    <a:pt x="60" y="49"/>
                  </a:lnTo>
                  <a:lnTo>
                    <a:pt x="59" y="49"/>
                  </a:lnTo>
                  <a:lnTo>
                    <a:pt x="57" y="48"/>
                  </a:lnTo>
                  <a:lnTo>
                    <a:pt x="55" y="46"/>
                  </a:lnTo>
                  <a:lnTo>
                    <a:pt x="52" y="41"/>
                  </a:lnTo>
                  <a:lnTo>
                    <a:pt x="50" y="32"/>
                  </a:lnTo>
                  <a:lnTo>
                    <a:pt x="47" y="32"/>
                  </a:lnTo>
                  <a:lnTo>
                    <a:pt x="47" y="29"/>
                  </a:lnTo>
                  <a:lnTo>
                    <a:pt x="42" y="29"/>
                  </a:lnTo>
                  <a:lnTo>
                    <a:pt x="42" y="28"/>
                  </a:lnTo>
                  <a:lnTo>
                    <a:pt x="40" y="27"/>
                  </a:lnTo>
                  <a:lnTo>
                    <a:pt x="40" y="25"/>
                  </a:lnTo>
                  <a:lnTo>
                    <a:pt x="39" y="24"/>
                  </a:lnTo>
                  <a:lnTo>
                    <a:pt x="36" y="24"/>
                  </a:lnTo>
                  <a:lnTo>
                    <a:pt x="34" y="24"/>
                  </a:lnTo>
                  <a:lnTo>
                    <a:pt x="32" y="23"/>
                  </a:lnTo>
                  <a:lnTo>
                    <a:pt x="30" y="21"/>
                  </a:lnTo>
                  <a:lnTo>
                    <a:pt x="28" y="21"/>
                  </a:lnTo>
                  <a:lnTo>
                    <a:pt x="26" y="20"/>
                  </a:lnTo>
                  <a:lnTo>
                    <a:pt x="23" y="18"/>
                  </a:lnTo>
                  <a:lnTo>
                    <a:pt x="20" y="17"/>
                  </a:lnTo>
                  <a:lnTo>
                    <a:pt x="17" y="15"/>
                  </a:lnTo>
                  <a:lnTo>
                    <a:pt x="14" y="13"/>
                  </a:lnTo>
                  <a:lnTo>
                    <a:pt x="13" y="11"/>
                  </a:lnTo>
                  <a:lnTo>
                    <a:pt x="12" y="10"/>
                  </a:lnTo>
                  <a:lnTo>
                    <a:pt x="11" y="9"/>
                  </a:lnTo>
                  <a:lnTo>
                    <a:pt x="9" y="8"/>
                  </a:lnTo>
                  <a:lnTo>
                    <a:pt x="8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3" y="7"/>
                  </a:lnTo>
                  <a:lnTo>
                    <a:pt x="2" y="7"/>
                  </a:lnTo>
                  <a:lnTo>
                    <a:pt x="1" y="4"/>
                  </a:lnTo>
                  <a:lnTo>
                    <a:pt x="0" y="0"/>
                  </a:lnTo>
                  <a:lnTo>
                    <a:pt x="233" y="99"/>
                  </a:lnTo>
                  <a:lnTo>
                    <a:pt x="221" y="17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" name="Freeform 77"/>
            <p:cNvSpPr>
              <a:spLocks/>
            </p:cNvSpPr>
            <p:nvPr/>
          </p:nvSpPr>
          <p:spPr bwMode="auto">
            <a:xfrm>
              <a:off x="4440" y="3100"/>
              <a:ext cx="277" cy="126"/>
            </a:xfrm>
            <a:custGeom>
              <a:avLst/>
              <a:gdLst>
                <a:gd name="T0" fmla="*/ 25 w 277"/>
                <a:gd name="T1" fmla="*/ 0 h 127"/>
                <a:gd name="T2" fmla="*/ 276 w 277"/>
                <a:gd name="T3" fmla="*/ 87 h 127"/>
                <a:gd name="T4" fmla="*/ 265 w 277"/>
                <a:gd name="T5" fmla="*/ 99 h 127"/>
                <a:gd name="T6" fmla="*/ 0 w 277"/>
                <a:gd name="T7" fmla="*/ 23 h 127"/>
                <a:gd name="T8" fmla="*/ 25 w 277"/>
                <a:gd name="T9" fmla="*/ 0 h 1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"/>
                <a:gd name="T16" fmla="*/ 0 h 127"/>
                <a:gd name="T17" fmla="*/ 277 w 277"/>
                <a:gd name="T18" fmla="*/ 127 h 1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" h="127">
                  <a:moveTo>
                    <a:pt x="25" y="0"/>
                  </a:moveTo>
                  <a:lnTo>
                    <a:pt x="276" y="114"/>
                  </a:lnTo>
                  <a:lnTo>
                    <a:pt x="265" y="126"/>
                  </a:lnTo>
                  <a:lnTo>
                    <a:pt x="0" y="23"/>
                  </a:lnTo>
                  <a:lnTo>
                    <a:pt x="25" y="0"/>
                  </a:lnTo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" name="Freeform 78"/>
            <p:cNvSpPr>
              <a:spLocks/>
            </p:cNvSpPr>
            <p:nvPr/>
          </p:nvSpPr>
          <p:spPr bwMode="auto">
            <a:xfrm>
              <a:off x="4440" y="3100"/>
              <a:ext cx="277" cy="126"/>
            </a:xfrm>
            <a:custGeom>
              <a:avLst/>
              <a:gdLst>
                <a:gd name="T0" fmla="*/ 25 w 277"/>
                <a:gd name="T1" fmla="*/ 0 h 127"/>
                <a:gd name="T2" fmla="*/ 276 w 277"/>
                <a:gd name="T3" fmla="*/ 87 h 127"/>
                <a:gd name="T4" fmla="*/ 265 w 277"/>
                <a:gd name="T5" fmla="*/ 99 h 127"/>
                <a:gd name="T6" fmla="*/ 0 w 277"/>
                <a:gd name="T7" fmla="*/ 23 h 127"/>
                <a:gd name="T8" fmla="*/ 25 w 277"/>
                <a:gd name="T9" fmla="*/ 0 h 1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"/>
                <a:gd name="T16" fmla="*/ 0 h 127"/>
                <a:gd name="T17" fmla="*/ 277 w 277"/>
                <a:gd name="T18" fmla="*/ 127 h 1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" h="127">
                  <a:moveTo>
                    <a:pt x="25" y="0"/>
                  </a:moveTo>
                  <a:lnTo>
                    <a:pt x="276" y="114"/>
                  </a:lnTo>
                  <a:lnTo>
                    <a:pt x="265" y="126"/>
                  </a:lnTo>
                  <a:lnTo>
                    <a:pt x="0" y="23"/>
                  </a:lnTo>
                  <a:lnTo>
                    <a:pt x="25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" name="Freeform 79"/>
            <p:cNvSpPr>
              <a:spLocks/>
            </p:cNvSpPr>
            <p:nvPr/>
          </p:nvSpPr>
          <p:spPr bwMode="auto">
            <a:xfrm>
              <a:off x="4432" y="3124"/>
              <a:ext cx="273" cy="114"/>
            </a:xfrm>
            <a:custGeom>
              <a:avLst/>
              <a:gdLst>
                <a:gd name="T0" fmla="*/ 8 w 273"/>
                <a:gd name="T1" fmla="*/ 0 h 114"/>
                <a:gd name="T2" fmla="*/ 272 w 273"/>
                <a:gd name="T3" fmla="*/ 101 h 114"/>
                <a:gd name="T4" fmla="*/ 272 w 273"/>
                <a:gd name="T5" fmla="*/ 113 h 114"/>
                <a:gd name="T6" fmla="*/ 0 w 273"/>
                <a:gd name="T7" fmla="*/ 8 h 114"/>
                <a:gd name="T8" fmla="*/ 8 w 273"/>
                <a:gd name="T9" fmla="*/ 0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3"/>
                <a:gd name="T16" fmla="*/ 0 h 114"/>
                <a:gd name="T17" fmla="*/ 273 w 273"/>
                <a:gd name="T18" fmla="*/ 114 h 1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3" h="114">
                  <a:moveTo>
                    <a:pt x="8" y="0"/>
                  </a:moveTo>
                  <a:lnTo>
                    <a:pt x="272" y="101"/>
                  </a:lnTo>
                  <a:lnTo>
                    <a:pt x="272" y="113"/>
                  </a:lnTo>
                  <a:lnTo>
                    <a:pt x="0" y="8"/>
                  </a:lnTo>
                  <a:lnTo>
                    <a:pt x="8" y="0"/>
                  </a:lnTo>
                </a:path>
              </a:pathLst>
            </a:custGeom>
            <a:solidFill>
              <a:srgbClr val="66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" name="Freeform 80"/>
            <p:cNvSpPr>
              <a:spLocks/>
            </p:cNvSpPr>
            <p:nvPr/>
          </p:nvSpPr>
          <p:spPr bwMode="auto">
            <a:xfrm>
              <a:off x="4432" y="3124"/>
              <a:ext cx="273" cy="114"/>
            </a:xfrm>
            <a:custGeom>
              <a:avLst/>
              <a:gdLst>
                <a:gd name="T0" fmla="*/ 8 w 273"/>
                <a:gd name="T1" fmla="*/ 0 h 114"/>
                <a:gd name="T2" fmla="*/ 272 w 273"/>
                <a:gd name="T3" fmla="*/ 101 h 114"/>
                <a:gd name="T4" fmla="*/ 272 w 273"/>
                <a:gd name="T5" fmla="*/ 113 h 114"/>
                <a:gd name="T6" fmla="*/ 0 w 273"/>
                <a:gd name="T7" fmla="*/ 8 h 114"/>
                <a:gd name="T8" fmla="*/ 8 w 273"/>
                <a:gd name="T9" fmla="*/ 0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3"/>
                <a:gd name="T16" fmla="*/ 0 h 114"/>
                <a:gd name="T17" fmla="*/ 273 w 273"/>
                <a:gd name="T18" fmla="*/ 114 h 1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3" h="114">
                  <a:moveTo>
                    <a:pt x="8" y="0"/>
                  </a:moveTo>
                  <a:lnTo>
                    <a:pt x="272" y="101"/>
                  </a:lnTo>
                  <a:lnTo>
                    <a:pt x="272" y="113"/>
                  </a:lnTo>
                  <a:lnTo>
                    <a:pt x="0" y="8"/>
                  </a:lnTo>
                  <a:lnTo>
                    <a:pt x="8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60" name="Group 81"/>
          <p:cNvGrpSpPr>
            <a:grpSpLocks/>
          </p:cNvGrpSpPr>
          <p:nvPr/>
        </p:nvGrpSpPr>
        <p:grpSpPr bwMode="auto">
          <a:xfrm>
            <a:off x="219075" y="1066800"/>
            <a:ext cx="1736725" cy="2590800"/>
            <a:chOff x="138" y="672"/>
            <a:chExt cx="1094" cy="1632"/>
          </a:xfrm>
        </p:grpSpPr>
        <p:sp>
          <p:nvSpPr>
            <p:cNvPr id="2100" name="Rectangle 82"/>
            <p:cNvSpPr>
              <a:spLocks noChangeArrowheads="1"/>
            </p:cNvSpPr>
            <p:nvPr/>
          </p:nvSpPr>
          <p:spPr bwMode="auto">
            <a:xfrm>
              <a:off x="138" y="672"/>
              <a:ext cx="1094" cy="1632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FFFFFF"/>
                </a:solidFill>
              </a:endParaRPr>
            </a:p>
          </p:txBody>
        </p:sp>
        <p:pic>
          <p:nvPicPr>
            <p:cNvPr id="2101" name="Picture 83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803"/>
              <a:ext cx="941" cy="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02" name="Rectangle 84"/>
            <p:cNvSpPr>
              <a:spLocks noChangeArrowheads="1"/>
            </p:cNvSpPr>
            <p:nvPr/>
          </p:nvSpPr>
          <p:spPr bwMode="auto">
            <a:xfrm>
              <a:off x="288" y="1505"/>
              <a:ext cx="88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t-BR" altLang="en-US" sz="1200" u="sng">
                  <a:solidFill>
                    <a:srgbClr val="990000"/>
                  </a:solidFill>
                </a:rPr>
                <a:t>TRÊS MARIAS</a:t>
              </a:r>
              <a:endParaRPr lang="pt-BR" altLang="en-US" sz="1400" i="1">
                <a:solidFill>
                  <a:srgbClr val="990000"/>
                </a:solidFill>
              </a:endParaRPr>
            </a:p>
            <a:p>
              <a:pPr eaLnBrk="1" hangingPunct="1"/>
              <a:r>
                <a:rPr lang="pt-BR" altLang="en-US" sz="1400" i="1">
                  <a:solidFill>
                    <a:srgbClr val="990000"/>
                  </a:solidFill>
                </a:rPr>
                <a:t>19.523hm³</a:t>
              </a:r>
            </a:p>
            <a:p>
              <a:pPr eaLnBrk="1" hangingPunct="1"/>
              <a:r>
                <a:rPr lang="pt-BR" altLang="en-US" sz="1400" i="1">
                  <a:solidFill>
                    <a:srgbClr val="990000"/>
                  </a:solidFill>
                </a:rPr>
                <a:t>396 MW</a:t>
              </a:r>
            </a:p>
            <a:p>
              <a:pPr eaLnBrk="1" hangingPunct="1"/>
              <a:r>
                <a:rPr lang="pt-BR" altLang="en-US" sz="1400" i="1">
                  <a:solidFill>
                    <a:srgbClr val="990000"/>
                  </a:solidFill>
                </a:rPr>
                <a:t>V = 32%SE</a:t>
              </a:r>
            </a:p>
            <a:p>
              <a:pPr eaLnBrk="1" hangingPunct="1"/>
              <a:r>
                <a:rPr lang="pt-BR" altLang="en-US" sz="1400" i="1">
                  <a:solidFill>
                    <a:srgbClr val="FFFFFF"/>
                  </a:solidFill>
                </a:rPr>
                <a:t>CEMIG</a:t>
              </a:r>
              <a:endParaRPr lang="pt-BR" altLang="en-US" sz="1200" i="1">
                <a:solidFill>
                  <a:srgbClr val="990000"/>
                </a:solidFill>
              </a:endParaRPr>
            </a:p>
          </p:txBody>
        </p:sp>
      </p:grpSp>
      <p:grpSp>
        <p:nvGrpSpPr>
          <p:cNvPr id="2061" name="Group 85"/>
          <p:cNvGrpSpPr>
            <a:grpSpLocks/>
          </p:cNvGrpSpPr>
          <p:nvPr/>
        </p:nvGrpSpPr>
        <p:grpSpPr bwMode="auto">
          <a:xfrm>
            <a:off x="3190875" y="1066800"/>
            <a:ext cx="2716213" cy="1790700"/>
            <a:chOff x="2010" y="672"/>
            <a:chExt cx="1711" cy="1128"/>
          </a:xfrm>
        </p:grpSpPr>
        <p:graphicFrame>
          <p:nvGraphicFramePr>
            <p:cNvPr id="2055" name="Object 86"/>
            <p:cNvGraphicFramePr>
              <a:graphicFrameLocks/>
            </p:cNvGraphicFramePr>
            <p:nvPr/>
          </p:nvGraphicFramePr>
          <p:xfrm>
            <a:off x="2784" y="672"/>
            <a:ext cx="937" cy="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0" name="CorelDRAW" r:id="rId5" imgW="1500120" imgH="1160280" progId="CorelDRAW.Graphic.11">
                    <p:embed/>
                  </p:oleObj>
                </mc:Choice>
                <mc:Fallback>
                  <p:oleObj name="CorelDRAW" r:id="rId5" imgW="1500120" imgH="1160280" progId="CorelDRAW.Graphic.11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672"/>
                          <a:ext cx="937" cy="7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99" name="Rectangle 87"/>
            <p:cNvSpPr>
              <a:spLocks noChangeArrowheads="1"/>
            </p:cNvSpPr>
            <p:nvPr/>
          </p:nvSpPr>
          <p:spPr bwMode="auto">
            <a:xfrm>
              <a:off x="2010" y="1257"/>
              <a:ext cx="768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t-BR" altLang="en-US" sz="1200" i="1" u="sng">
                  <a:solidFill>
                    <a:srgbClr val="C00000"/>
                  </a:solidFill>
                </a:rPr>
                <a:t>SOBRADINHO</a:t>
              </a:r>
              <a:endParaRPr lang="pt-BR" altLang="en-US" sz="1200" i="1">
                <a:solidFill>
                  <a:srgbClr val="C00000"/>
                </a:solidFill>
              </a:endParaRPr>
            </a:p>
            <a:p>
              <a:pPr eaLnBrk="1" hangingPunct="1"/>
              <a:r>
                <a:rPr lang="pt-BR" altLang="en-US" sz="1200" i="1">
                  <a:solidFill>
                    <a:srgbClr val="C00000"/>
                  </a:solidFill>
                </a:rPr>
                <a:t>34.116hm</a:t>
              </a:r>
              <a:r>
                <a:rPr lang="pt-BR" altLang="en-US" sz="1400" i="1">
                  <a:solidFill>
                    <a:srgbClr val="C00000"/>
                  </a:solidFill>
                </a:rPr>
                <a:t>³</a:t>
              </a:r>
              <a:endParaRPr lang="pt-BR" altLang="en-US" sz="1200" i="1">
                <a:solidFill>
                  <a:srgbClr val="C00000"/>
                </a:solidFill>
              </a:endParaRPr>
            </a:p>
            <a:p>
              <a:pPr eaLnBrk="1" hangingPunct="1"/>
              <a:r>
                <a:rPr lang="pt-BR" altLang="en-US" sz="1200" i="1">
                  <a:solidFill>
                    <a:srgbClr val="C00000"/>
                  </a:solidFill>
                </a:rPr>
                <a:t>1050 MW</a:t>
              </a:r>
            </a:p>
            <a:p>
              <a:pPr eaLnBrk="1" hangingPunct="1"/>
              <a:r>
                <a:rPr lang="pt-BR" altLang="en-US" sz="1200" i="1">
                  <a:solidFill>
                    <a:srgbClr val="C00000"/>
                  </a:solidFill>
                </a:rPr>
                <a:t>V = 60%SE</a:t>
              </a:r>
            </a:p>
          </p:txBody>
        </p:sp>
      </p:grpSp>
      <p:grpSp>
        <p:nvGrpSpPr>
          <p:cNvPr id="2062" name="Group 88"/>
          <p:cNvGrpSpPr>
            <a:grpSpLocks/>
          </p:cNvGrpSpPr>
          <p:nvPr/>
        </p:nvGrpSpPr>
        <p:grpSpPr bwMode="auto">
          <a:xfrm>
            <a:off x="4833938" y="4751388"/>
            <a:ext cx="1608137" cy="1581150"/>
            <a:chOff x="3045" y="2993"/>
            <a:chExt cx="1013" cy="996"/>
          </a:xfrm>
        </p:grpSpPr>
        <p:graphicFrame>
          <p:nvGraphicFramePr>
            <p:cNvPr id="2054" name="Object 89"/>
            <p:cNvGraphicFramePr>
              <a:graphicFrameLocks/>
            </p:cNvGraphicFramePr>
            <p:nvPr/>
          </p:nvGraphicFramePr>
          <p:xfrm>
            <a:off x="3045" y="3260"/>
            <a:ext cx="939" cy="7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1" name="CorelDRAW" r:id="rId7" imgW="1488960" imgH="1191960" progId="CorelDRAW.Graphic.11">
                    <p:embed/>
                  </p:oleObj>
                </mc:Choice>
                <mc:Fallback>
                  <p:oleObj name="CorelDRAW" r:id="rId7" imgW="1488960" imgH="1191960" progId="CorelDRAW.Graphic.11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5" y="3260"/>
                          <a:ext cx="939" cy="7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98" name="Rectangle 90"/>
            <p:cNvSpPr>
              <a:spLocks noChangeArrowheads="1"/>
            </p:cNvSpPr>
            <p:nvPr/>
          </p:nvSpPr>
          <p:spPr bwMode="auto">
            <a:xfrm>
              <a:off x="3050" y="2993"/>
              <a:ext cx="10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t-BR" altLang="en-US" sz="1200" u="sng">
                  <a:solidFill>
                    <a:srgbClr val="990000"/>
                  </a:solidFill>
                </a:rPr>
                <a:t>PAULO AFONSO IV</a:t>
              </a:r>
              <a:endParaRPr lang="pt-BR" altLang="en-US" sz="1200">
                <a:solidFill>
                  <a:srgbClr val="990000"/>
                </a:solidFill>
              </a:endParaRPr>
            </a:p>
            <a:p>
              <a:pPr eaLnBrk="1" hangingPunct="1"/>
              <a:r>
                <a:rPr lang="pt-BR" altLang="en-US" sz="1200">
                  <a:solidFill>
                    <a:srgbClr val="990000"/>
                  </a:solidFill>
                </a:rPr>
                <a:t>2462 MW</a:t>
              </a:r>
            </a:p>
          </p:txBody>
        </p:sp>
      </p:grpSp>
      <p:grpSp>
        <p:nvGrpSpPr>
          <p:cNvPr id="2063" name="Group 91"/>
          <p:cNvGrpSpPr>
            <a:grpSpLocks/>
          </p:cNvGrpSpPr>
          <p:nvPr/>
        </p:nvGrpSpPr>
        <p:grpSpPr bwMode="auto">
          <a:xfrm>
            <a:off x="6462713" y="5113338"/>
            <a:ext cx="2466975" cy="1300162"/>
            <a:chOff x="4110" y="3221"/>
            <a:chExt cx="1554" cy="819"/>
          </a:xfrm>
        </p:grpSpPr>
        <p:graphicFrame>
          <p:nvGraphicFramePr>
            <p:cNvPr id="2053" name="Object 92"/>
            <p:cNvGraphicFramePr>
              <a:graphicFrameLocks/>
            </p:cNvGraphicFramePr>
            <p:nvPr/>
          </p:nvGraphicFramePr>
          <p:xfrm>
            <a:off x="4693" y="3312"/>
            <a:ext cx="971" cy="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2" name="CorelDRAW" r:id="rId9" imgW="1550880" imgH="1203120" progId="CorelDRAW.Graphic.11">
                    <p:embed/>
                  </p:oleObj>
                </mc:Choice>
                <mc:Fallback>
                  <p:oleObj name="CorelDRAW" r:id="rId9" imgW="1550880" imgH="1203120" progId="CorelDRAW.Graphic.11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93" y="3312"/>
                          <a:ext cx="971" cy="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97" name="Rectangle 93"/>
            <p:cNvSpPr>
              <a:spLocks noChangeArrowheads="1"/>
            </p:cNvSpPr>
            <p:nvPr/>
          </p:nvSpPr>
          <p:spPr bwMode="auto">
            <a:xfrm>
              <a:off x="4110" y="3221"/>
              <a:ext cx="5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t-BR" altLang="en-US" sz="1200" u="sng">
                  <a:solidFill>
                    <a:srgbClr val="990000"/>
                  </a:solidFill>
                </a:rPr>
                <a:t>XINGÓ</a:t>
              </a:r>
            </a:p>
            <a:p>
              <a:pPr eaLnBrk="1" hangingPunct="1"/>
              <a:r>
                <a:rPr lang="pt-BR" altLang="en-US" sz="1200">
                  <a:solidFill>
                    <a:srgbClr val="990000"/>
                  </a:solidFill>
                </a:rPr>
                <a:t>3162 MW</a:t>
              </a:r>
            </a:p>
          </p:txBody>
        </p:sp>
      </p:grpSp>
      <p:grpSp>
        <p:nvGrpSpPr>
          <p:cNvPr id="2064" name="Group 94"/>
          <p:cNvGrpSpPr>
            <a:grpSpLocks/>
          </p:cNvGrpSpPr>
          <p:nvPr/>
        </p:nvGrpSpPr>
        <p:grpSpPr bwMode="auto">
          <a:xfrm>
            <a:off x="2935288" y="3533775"/>
            <a:ext cx="2728912" cy="1152525"/>
            <a:chOff x="1849" y="2226"/>
            <a:chExt cx="1719" cy="726"/>
          </a:xfrm>
        </p:grpSpPr>
        <p:graphicFrame>
          <p:nvGraphicFramePr>
            <p:cNvPr id="2052" name="Object 95"/>
            <p:cNvGraphicFramePr>
              <a:graphicFrameLocks/>
            </p:cNvGraphicFramePr>
            <p:nvPr/>
          </p:nvGraphicFramePr>
          <p:xfrm>
            <a:off x="1849" y="2226"/>
            <a:ext cx="935" cy="7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3" name="CorelDRAW" r:id="rId11" imgW="1496880" imgH="1161720" progId="CorelDRAW.Graphic.11">
                    <p:embed/>
                  </p:oleObj>
                </mc:Choice>
                <mc:Fallback>
                  <p:oleObj name="CorelDRAW" r:id="rId11" imgW="1496880" imgH="1161720" progId="CorelDRAW.Graphic.11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49" y="2226"/>
                          <a:ext cx="935" cy="7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96" name="Rectangle 96"/>
            <p:cNvSpPr>
              <a:spLocks noChangeArrowheads="1"/>
            </p:cNvSpPr>
            <p:nvPr/>
          </p:nvSpPr>
          <p:spPr bwMode="auto">
            <a:xfrm>
              <a:off x="2720" y="2400"/>
              <a:ext cx="84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t-BR" altLang="en-US" sz="1200" u="sng">
                  <a:solidFill>
                    <a:srgbClr val="990000"/>
                  </a:solidFill>
                </a:rPr>
                <a:t>LUIZ GONZAGA</a:t>
              </a:r>
              <a:endParaRPr lang="pt-BR" altLang="en-US" sz="1200">
                <a:solidFill>
                  <a:srgbClr val="990000"/>
                </a:solidFill>
              </a:endParaRPr>
            </a:p>
            <a:p>
              <a:pPr eaLnBrk="1" hangingPunct="1"/>
              <a:r>
                <a:rPr lang="pt-BR" altLang="en-US" sz="1200">
                  <a:solidFill>
                    <a:srgbClr val="990000"/>
                  </a:solidFill>
                </a:rPr>
                <a:t>10.782hm³ </a:t>
              </a:r>
            </a:p>
            <a:p>
              <a:pPr eaLnBrk="1" hangingPunct="1"/>
              <a:r>
                <a:rPr lang="pt-BR" altLang="en-US" sz="1200">
                  <a:solidFill>
                    <a:srgbClr val="990000"/>
                  </a:solidFill>
                </a:rPr>
                <a:t>1480 MW</a:t>
              </a:r>
            </a:p>
            <a:p>
              <a:pPr eaLnBrk="1" hangingPunct="1"/>
              <a:r>
                <a:rPr lang="pt-BR" altLang="en-US" sz="1200">
                  <a:solidFill>
                    <a:srgbClr val="990000"/>
                  </a:solidFill>
                </a:rPr>
                <a:t>V = 8%SE</a:t>
              </a:r>
            </a:p>
          </p:txBody>
        </p:sp>
      </p:grpSp>
      <p:grpSp>
        <p:nvGrpSpPr>
          <p:cNvPr id="2065" name="Group 97"/>
          <p:cNvGrpSpPr>
            <a:grpSpLocks/>
          </p:cNvGrpSpPr>
          <p:nvPr/>
        </p:nvGrpSpPr>
        <p:grpSpPr bwMode="auto">
          <a:xfrm>
            <a:off x="5410200" y="2051050"/>
            <a:ext cx="2236788" cy="1606550"/>
            <a:chOff x="3408" y="1292"/>
            <a:chExt cx="1409" cy="1012"/>
          </a:xfrm>
        </p:grpSpPr>
        <p:graphicFrame>
          <p:nvGraphicFramePr>
            <p:cNvPr id="2051" name="Object 98"/>
            <p:cNvGraphicFramePr>
              <a:graphicFrameLocks/>
            </p:cNvGraphicFramePr>
            <p:nvPr/>
          </p:nvGraphicFramePr>
          <p:xfrm>
            <a:off x="3888" y="1292"/>
            <a:ext cx="929" cy="7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4" name="CorelDRAW" r:id="rId13" imgW="1487160" imgH="1158840" progId="CorelDRAW.Graphic.11">
                    <p:embed/>
                  </p:oleObj>
                </mc:Choice>
                <mc:Fallback>
                  <p:oleObj name="CorelDRAW" r:id="rId13" imgW="1487160" imgH="1158840" progId="CorelDRAW.Graphic.11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8" y="1292"/>
                          <a:ext cx="929" cy="7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95" name="Rectangle 99"/>
            <p:cNvSpPr>
              <a:spLocks noChangeArrowheads="1"/>
            </p:cNvSpPr>
            <p:nvPr/>
          </p:nvSpPr>
          <p:spPr bwMode="auto">
            <a:xfrm>
              <a:off x="3408" y="2016"/>
              <a:ext cx="9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t-BR" altLang="en-US" sz="1200" u="sng">
                  <a:solidFill>
                    <a:srgbClr val="990000"/>
                  </a:solidFill>
                </a:rPr>
                <a:t>APOLÔNIO SALES</a:t>
              </a:r>
              <a:endParaRPr lang="pt-BR" altLang="en-US" sz="1000">
                <a:solidFill>
                  <a:srgbClr val="990000"/>
                </a:solidFill>
              </a:endParaRPr>
            </a:p>
            <a:p>
              <a:pPr eaLnBrk="1" hangingPunct="1"/>
              <a:r>
                <a:rPr lang="pt-BR" altLang="en-US" sz="1200">
                  <a:solidFill>
                    <a:srgbClr val="990000"/>
                  </a:solidFill>
                </a:rPr>
                <a:t>400 MW</a:t>
              </a:r>
              <a:endParaRPr lang="pt-BR" altLang="en-US" sz="1000">
                <a:solidFill>
                  <a:srgbClr val="990000"/>
                </a:solidFill>
              </a:endParaRPr>
            </a:p>
          </p:txBody>
        </p:sp>
      </p:grpSp>
      <p:grpSp>
        <p:nvGrpSpPr>
          <p:cNvPr id="2066" name="Group 100"/>
          <p:cNvGrpSpPr>
            <a:grpSpLocks/>
          </p:cNvGrpSpPr>
          <p:nvPr/>
        </p:nvGrpSpPr>
        <p:grpSpPr bwMode="auto">
          <a:xfrm>
            <a:off x="6818313" y="3351213"/>
            <a:ext cx="2076450" cy="1924050"/>
            <a:chOff x="4334" y="2111"/>
            <a:chExt cx="1308" cy="1212"/>
          </a:xfrm>
        </p:grpSpPr>
        <p:graphicFrame>
          <p:nvGraphicFramePr>
            <p:cNvPr id="2050" name="Object 101"/>
            <p:cNvGraphicFramePr>
              <a:graphicFrameLocks/>
            </p:cNvGraphicFramePr>
            <p:nvPr/>
          </p:nvGraphicFramePr>
          <p:xfrm>
            <a:off x="4704" y="2592"/>
            <a:ext cx="938" cy="7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5" name="CorelDRAW" r:id="rId15" imgW="1501560" imgH="1169640" progId="CorelDRAW.Graphic.11">
                    <p:embed/>
                  </p:oleObj>
                </mc:Choice>
                <mc:Fallback>
                  <p:oleObj name="CorelDRAW" r:id="rId15" imgW="1501560" imgH="1169640" progId="CorelDRAW.Graphic.11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04" y="2592"/>
                          <a:ext cx="938" cy="7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94" name="Rectangle 102"/>
            <p:cNvSpPr>
              <a:spLocks noChangeArrowheads="1"/>
            </p:cNvSpPr>
            <p:nvPr/>
          </p:nvSpPr>
          <p:spPr bwMode="auto">
            <a:xfrm>
              <a:off x="4334" y="2111"/>
              <a:ext cx="890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t-BR" altLang="en-US" sz="1200" u="sng">
                  <a:solidFill>
                    <a:srgbClr val="990000"/>
                  </a:solidFill>
                </a:rPr>
                <a:t>PAULO AFONSO</a:t>
              </a:r>
              <a:endParaRPr lang="pt-BR" altLang="en-US" sz="1200">
                <a:solidFill>
                  <a:srgbClr val="990000"/>
                </a:solidFill>
              </a:endParaRPr>
            </a:p>
            <a:p>
              <a:pPr eaLnBrk="1" hangingPunct="1"/>
              <a:r>
                <a:rPr lang="pt-BR" altLang="en-US" sz="1200">
                  <a:solidFill>
                    <a:srgbClr val="990000"/>
                  </a:solidFill>
                </a:rPr>
                <a:t>I   - 180 MW</a:t>
              </a:r>
            </a:p>
            <a:p>
              <a:pPr eaLnBrk="1" hangingPunct="1"/>
              <a:r>
                <a:rPr lang="pt-BR" altLang="en-US" sz="1200">
                  <a:solidFill>
                    <a:srgbClr val="990000"/>
                  </a:solidFill>
                </a:rPr>
                <a:t>II  - 443 MW</a:t>
              </a:r>
            </a:p>
            <a:p>
              <a:pPr eaLnBrk="1" hangingPunct="1"/>
              <a:r>
                <a:rPr lang="pt-BR" altLang="en-US" sz="1200">
                  <a:solidFill>
                    <a:srgbClr val="990000"/>
                  </a:solidFill>
                </a:rPr>
                <a:t>III - 794 MW</a:t>
              </a:r>
            </a:p>
          </p:txBody>
        </p:sp>
      </p:grpSp>
      <p:grpSp>
        <p:nvGrpSpPr>
          <p:cNvPr id="2067" name="Group 104"/>
          <p:cNvGrpSpPr>
            <a:grpSpLocks/>
          </p:cNvGrpSpPr>
          <p:nvPr/>
        </p:nvGrpSpPr>
        <p:grpSpPr bwMode="auto">
          <a:xfrm>
            <a:off x="3057525" y="2792413"/>
            <a:ext cx="2671763" cy="1008062"/>
            <a:chOff x="1926" y="1759"/>
            <a:chExt cx="1683" cy="635"/>
          </a:xfrm>
        </p:grpSpPr>
        <p:grpSp>
          <p:nvGrpSpPr>
            <p:cNvPr id="2069" name="Group 105"/>
            <p:cNvGrpSpPr>
              <a:grpSpLocks/>
            </p:cNvGrpSpPr>
            <p:nvPr/>
          </p:nvGrpSpPr>
          <p:grpSpPr bwMode="auto">
            <a:xfrm>
              <a:off x="1926" y="1759"/>
              <a:ext cx="1683" cy="628"/>
              <a:chOff x="1926" y="1759"/>
              <a:chExt cx="1683" cy="628"/>
            </a:xfrm>
          </p:grpSpPr>
          <p:grpSp>
            <p:nvGrpSpPr>
              <p:cNvPr id="2071" name="Group 106"/>
              <p:cNvGrpSpPr>
                <a:grpSpLocks/>
              </p:cNvGrpSpPr>
              <p:nvPr/>
            </p:nvGrpSpPr>
            <p:grpSpPr bwMode="auto">
              <a:xfrm>
                <a:off x="1926" y="1759"/>
                <a:ext cx="1683" cy="605"/>
                <a:chOff x="1926" y="1759"/>
                <a:chExt cx="1683" cy="605"/>
              </a:xfrm>
            </p:grpSpPr>
            <p:sp>
              <p:nvSpPr>
                <p:cNvPr id="2080" name="Freeform 107"/>
                <p:cNvSpPr>
                  <a:spLocks/>
                </p:cNvSpPr>
                <p:nvPr/>
              </p:nvSpPr>
              <p:spPr bwMode="auto">
                <a:xfrm>
                  <a:off x="1926" y="1759"/>
                  <a:ext cx="1683" cy="605"/>
                </a:xfrm>
                <a:custGeom>
                  <a:avLst/>
                  <a:gdLst>
                    <a:gd name="T0" fmla="*/ 80 w 1683"/>
                    <a:gd name="T1" fmla="*/ 26 h 605"/>
                    <a:gd name="T2" fmla="*/ 118 w 1683"/>
                    <a:gd name="T3" fmla="*/ 71 h 605"/>
                    <a:gd name="T4" fmla="*/ 155 w 1683"/>
                    <a:gd name="T5" fmla="*/ 122 h 605"/>
                    <a:gd name="T6" fmla="*/ 191 w 1683"/>
                    <a:gd name="T7" fmla="*/ 169 h 605"/>
                    <a:gd name="T8" fmla="*/ 223 w 1683"/>
                    <a:gd name="T9" fmla="*/ 200 h 605"/>
                    <a:gd name="T10" fmla="*/ 255 w 1683"/>
                    <a:gd name="T11" fmla="*/ 221 h 605"/>
                    <a:gd name="T12" fmla="*/ 288 w 1683"/>
                    <a:gd name="T13" fmla="*/ 239 h 605"/>
                    <a:gd name="T14" fmla="*/ 322 w 1683"/>
                    <a:gd name="T15" fmla="*/ 261 h 605"/>
                    <a:gd name="T16" fmla="*/ 359 w 1683"/>
                    <a:gd name="T17" fmla="*/ 288 h 605"/>
                    <a:gd name="T18" fmla="*/ 402 w 1683"/>
                    <a:gd name="T19" fmla="*/ 312 h 605"/>
                    <a:gd name="T20" fmla="*/ 447 w 1683"/>
                    <a:gd name="T21" fmla="*/ 335 h 605"/>
                    <a:gd name="T22" fmla="*/ 490 w 1683"/>
                    <a:gd name="T23" fmla="*/ 355 h 605"/>
                    <a:gd name="T24" fmla="*/ 540 w 1683"/>
                    <a:gd name="T25" fmla="*/ 374 h 605"/>
                    <a:gd name="T26" fmla="*/ 602 w 1683"/>
                    <a:gd name="T27" fmla="*/ 386 h 605"/>
                    <a:gd name="T28" fmla="*/ 664 w 1683"/>
                    <a:gd name="T29" fmla="*/ 393 h 605"/>
                    <a:gd name="T30" fmla="*/ 719 w 1683"/>
                    <a:gd name="T31" fmla="*/ 398 h 605"/>
                    <a:gd name="T32" fmla="*/ 759 w 1683"/>
                    <a:gd name="T33" fmla="*/ 405 h 605"/>
                    <a:gd name="T34" fmla="*/ 796 w 1683"/>
                    <a:gd name="T35" fmla="*/ 412 h 605"/>
                    <a:gd name="T36" fmla="*/ 836 w 1683"/>
                    <a:gd name="T37" fmla="*/ 420 h 605"/>
                    <a:gd name="T38" fmla="*/ 883 w 1683"/>
                    <a:gd name="T39" fmla="*/ 429 h 605"/>
                    <a:gd name="T40" fmla="*/ 936 w 1683"/>
                    <a:gd name="T41" fmla="*/ 436 h 605"/>
                    <a:gd name="T42" fmla="*/ 991 w 1683"/>
                    <a:gd name="T43" fmla="*/ 436 h 605"/>
                    <a:gd name="T44" fmla="*/ 1041 w 1683"/>
                    <a:gd name="T45" fmla="*/ 436 h 605"/>
                    <a:gd name="T46" fmla="*/ 1082 w 1683"/>
                    <a:gd name="T47" fmla="*/ 440 h 605"/>
                    <a:gd name="T48" fmla="*/ 1682 w 1683"/>
                    <a:gd name="T49" fmla="*/ 604 h 605"/>
                    <a:gd name="T50" fmla="*/ 1362 w 1683"/>
                    <a:gd name="T51" fmla="*/ 599 h 605"/>
                    <a:gd name="T52" fmla="*/ 1306 w 1683"/>
                    <a:gd name="T53" fmla="*/ 587 h 605"/>
                    <a:gd name="T54" fmla="*/ 1259 w 1683"/>
                    <a:gd name="T55" fmla="*/ 567 h 605"/>
                    <a:gd name="T56" fmla="*/ 1220 w 1683"/>
                    <a:gd name="T57" fmla="*/ 541 h 605"/>
                    <a:gd name="T58" fmla="*/ 1188 w 1683"/>
                    <a:gd name="T59" fmla="*/ 513 h 605"/>
                    <a:gd name="T60" fmla="*/ 1163 w 1683"/>
                    <a:gd name="T61" fmla="*/ 487 h 605"/>
                    <a:gd name="T62" fmla="*/ 1143 w 1683"/>
                    <a:gd name="T63" fmla="*/ 466 h 605"/>
                    <a:gd name="T64" fmla="*/ 1129 w 1683"/>
                    <a:gd name="T65" fmla="*/ 454 h 605"/>
                    <a:gd name="T66" fmla="*/ 977 w 1683"/>
                    <a:gd name="T67" fmla="*/ 456 h 605"/>
                    <a:gd name="T68" fmla="*/ 955 w 1683"/>
                    <a:gd name="T69" fmla="*/ 455 h 605"/>
                    <a:gd name="T70" fmla="*/ 928 w 1683"/>
                    <a:gd name="T71" fmla="*/ 453 h 605"/>
                    <a:gd name="T72" fmla="*/ 903 w 1683"/>
                    <a:gd name="T73" fmla="*/ 450 h 605"/>
                    <a:gd name="T74" fmla="*/ 524 w 1683"/>
                    <a:gd name="T75" fmla="*/ 402 h 605"/>
                    <a:gd name="T76" fmla="*/ 502 w 1683"/>
                    <a:gd name="T77" fmla="*/ 397 h 605"/>
                    <a:gd name="T78" fmla="*/ 480 w 1683"/>
                    <a:gd name="T79" fmla="*/ 389 h 605"/>
                    <a:gd name="T80" fmla="*/ 459 w 1683"/>
                    <a:gd name="T81" fmla="*/ 377 h 605"/>
                    <a:gd name="T82" fmla="*/ 441 w 1683"/>
                    <a:gd name="T83" fmla="*/ 363 h 605"/>
                    <a:gd name="T84" fmla="*/ 405 w 1683"/>
                    <a:gd name="T85" fmla="*/ 331 h 605"/>
                    <a:gd name="T86" fmla="*/ 370 w 1683"/>
                    <a:gd name="T87" fmla="*/ 304 h 605"/>
                    <a:gd name="T88" fmla="*/ 336 w 1683"/>
                    <a:gd name="T89" fmla="*/ 283 h 605"/>
                    <a:gd name="T90" fmla="*/ 304 w 1683"/>
                    <a:gd name="T91" fmla="*/ 267 h 605"/>
                    <a:gd name="T92" fmla="*/ 259 w 1683"/>
                    <a:gd name="T93" fmla="*/ 245 h 605"/>
                    <a:gd name="T94" fmla="*/ 219 w 1683"/>
                    <a:gd name="T95" fmla="*/ 222 h 605"/>
                    <a:gd name="T96" fmla="*/ 179 w 1683"/>
                    <a:gd name="T97" fmla="*/ 194 h 605"/>
                    <a:gd name="T98" fmla="*/ 136 w 1683"/>
                    <a:gd name="T99" fmla="*/ 161 h 605"/>
                    <a:gd name="T100" fmla="*/ 108 w 1683"/>
                    <a:gd name="T101" fmla="*/ 137 h 605"/>
                    <a:gd name="T102" fmla="*/ 77 w 1683"/>
                    <a:gd name="T103" fmla="*/ 109 h 605"/>
                    <a:gd name="T104" fmla="*/ 41 w 1683"/>
                    <a:gd name="T105" fmla="*/ 79 h 605"/>
                    <a:gd name="T106" fmla="*/ 0 w 1683"/>
                    <a:gd name="T107" fmla="*/ 52 h 605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683"/>
                    <a:gd name="T163" fmla="*/ 0 h 605"/>
                    <a:gd name="T164" fmla="*/ 1683 w 1683"/>
                    <a:gd name="T165" fmla="*/ 605 h 605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683" h="605">
                      <a:moveTo>
                        <a:pt x="50" y="0"/>
                      </a:moveTo>
                      <a:lnTo>
                        <a:pt x="60" y="7"/>
                      </a:lnTo>
                      <a:lnTo>
                        <a:pt x="70" y="16"/>
                      </a:lnTo>
                      <a:lnTo>
                        <a:pt x="80" y="26"/>
                      </a:lnTo>
                      <a:lnTo>
                        <a:pt x="89" y="36"/>
                      </a:lnTo>
                      <a:lnTo>
                        <a:pt x="99" y="47"/>
                      </a:lnTo>
                      <a:lnTo>
                        <a:pt x="109" y="59"/>
                      </a:lnTo>
                      <a:lnTo>
                        <a:pt x="118" y="71"/>
                      </a:lnTo>
                      <a:lnTo>
                        <a:pt x="127" y="84"/>
                      </a:lnTo>
                      <a:lnTo>
                        <a:pt x="136" y="96"/>
                      </a:lnTo>
                      <a:lnTo>
                        <a:pt x="145" y="109"/>
                      </a:lnTo>
                      <a:lnTo>
                        <a:pt x="155" y="122"/>
                      </a:lnTo>
                      <a:lnTo>
                        <a:pt x="163" y="134"/>
                      </a:lnTo>
                      <a:lnTo>
                        <a:pt x="172" y="146"/>
                      </a:lnTo>
                      <a:lnTo>
                        <a:pt x="182" y="158"/>
                      </a:lnTo>
                      <a:lnTo>
                        <a:pt x="191" y="169"/>
                      </a:lnTo>
                      <a:lnTo>
                        <a:pt x="200" y="180"/>
                      </a:lnTo>
                      <a:lnTo>
                        <a:pt x="208" y="187"/>
                      </a:lnTo>
                      <a:lnTo>
                        <a:pt x="215" y="194"/>
                      </a:lnTo>
                      <a:lnTo>
                        <a:pt x="223" y="200"/>
                      </a:lnTo>
                      <a:lnTo>
                        <a:pt x="231" y="206"/>
                      </a:lnTo>
                      <a:lnTo>
                        <a:pt x="239" y="211"/>
                      </a:lnTo>
                      <a:lnTo>
                        <a:pt x="247" y="216"/>
                      </a:lnTo>
                      <a:lnTo>
                        <a:pt x="255" y="221"/>
                      </a:lnTo>
                      <a:lnTo>
                        <a:pt x="263" y="225"/>
                      </a:lnTo>
                      <a:lnTo>
                        <a:pt x="271" y="230"/>
                      </a:lnTo>
                      <a:lnTo>
                        <a:pt x="280" y="234"/>
                      </a:lnTo>
                      <a:lnTo>
                        <a:pt x="288" y="239"/>
                      </a:lnTo>
                      <a:lnTo>
                        <a:pt x="297" y="244"/>
                      </a:lnTo>
                      <a:lnTo>
                        <a:pt x="305" y="250"/>
                      </a:lnTo>
                      <a:lnTo>
                        <a:pt x="314" y="255"/>
                      </a:lnTo>
                      <a:lnTo>
                        <a:pt x="322" y="261"/>
                      </a:lnTo>
                      <a:lnTo>
                        <a:pt x="331" y="268"/>
                      </a:lnTo>
                      <a:lnTo>
                        <a:pt x="339" y="275"/>
                      </a:lnTo>
                      <a:lnTo>
                        <a:pt x="349" y="281"/>
                      </a:lnTo>
                      <a:lnTo>
                        <a:pt x="359" y="288"/>
                      </a:lnTo>
                      <a:lnTo>
                        <a:pt x="369" y="294"/>
                      </a:lnTo>
                      <a:lnTo>
                        <a:pt x="379" y="300"/>
                      </a:lnTo>
                      <a:lnTo>
                        <a:pt x="391" y="306"/>
                      </a:lnTo>
                      <a:lnTo>
                        <a:pt x="402" y="312"/>
                      </a:lnTo>
                      <a:lnTo>
                        <a:pt x="413" y="318"/>
                      </a:lnTo>
                      <a:lnTo>
                        <a:pt x="425" y="324"/>
                      </a:lnTo>
                      <a:lnTo>
                        <a:pt x="436" y="329"/>
                      </a:lnTo>
                      <a:lnTo>
                        <a:pt x="447" y="335"/>
                      </a:lnTo>
                      <a:lnTo>
                        <a:pt x="459" y="340"/>
                      </a:lnTo>
                      <a:lnTo>
                        <a:pt x="470" y="345"/>
                      </a:lnTo>
                      <a:lnTo>
                        <a:pt x="480" y="350"/>
                      </a:lnTo>
                      <a:lnTo>
                        <a:pt x="490" y="355"/>
                      </a:lnTo>
                      <a:lnTo>
                        <a:pt x="499" y="359"/>
                      </a:lnTo>
                      <a:lnTo>
                        <a:pt x="512" y="365"/>
                      </a:lnTo>
                      <a:lnTo>
                        <a:pt x="525" y="370"/>
                      </a:lnTo>
                      <a:lnTo>
                        <a:pt x="540" y="374"/>
                      </a:lnTo>
                      <a:lnTo>
                        <a:pt x="554" y="378"/>
                      </a:lnTo>
                      <a:lnTo>
                        <a:pt x="570" y="381"/>
                      </a:lnTo>
                      <a:lnTo>
                        <a:pt x="586" y="384"/>
                      </a:lnTo>
                      <a:lnTo>
                        <a:pt x="602" y="386"/>
                      </a:lnTo>
                      <a:lnTo>
                        <a:pt x="618" y="388"/>
                      </a:lnTo>
                      <a:lnTo>
                        <a:pt x="634" y="390"/>
                      </a:lnTo>
                      <a:lnTo>
                        <a:pt x="649" y="391"/>
                      </a:lnTo>
                      <a:lnTo>
                        <a:pt x="664" y="393"/>
                      </a:lnTo>
                      <a:lnTo>
                        <a:pt x="679" y="394"/>
                      </a:lnTo>
                      <a:lnTo>
                        <a:pt x="693" y="396"/>
                      </a:lnTo>
                      <a:lnTo>
                        <a:pt x="706" y="397"/>
                      </a:lnTo>
                      <a:lnTo>
                        <a:pt x="719" y="398"/>
                      </a:lnTo>
                      <a:lnTo>
                        <a:pt x="730" y="400"/>
                      </a:lnTo>
                      <a:lnTo>
                        <a:pt x="740" y="402"/>
                      </a:lnTo>
                      <a:lnTo>
                        <a:pt x="749" y="403"/>
                      </a:lnTo>
                      <a:lnTo>
                        <a:pt x="759" y="405"/>
                      </a:lnTo>
                      <a:lnTo>
                        <a:pt x="768" y="407"/>
                      </a:lnTo>
                      <a:lnTo>
                        <a:pt x="777" y="408"/>
                      </a:lnTo>
                      <a:lnTo>
                        <a:pt x="787" y="410"/>
                      </a:lnTo>
                      <a:lnTo>
                        <a:pt x="796" y="412"/>
                      </a:lnTo>
                      <a:lnTo>
                        <a:pt x="806" y="414"/>
                      </a:lnTo>
                      <a:lnTo>
                        <a:pt x="815" y="416"/>
                      </a:lnTo>
                      <a:lnTo>
                        <a:pt x="826" y="417"/>
                      </a:lnTo>
                      <a:lnTo>
                        <a:pt x="836" y="420"/>
                      </a:lnTo>
                      <a:lnTo>
                        <a:pt x="847" y="422"/>
                      </a:lnTo>
                      <a:lnTo>
                        <a:pt x="858" y="424"/>
                      </a:lnTo>
                      <a:lnTo>
                        <a:pt x="870" y="426"/>
                      </a:lnTo>
                      <a:lnTo>
                        <a:pt x="883" y="429"/>
                      </a:lnTo>
                      <a:lnTo>
                        <a:pt x="896" y="431"/>
                      </a:lnTo>
                      <a:lnTo>
                        <a:pt x="909" y="433"/>
                      </a:lnTo>
                      <a:lnTo>
                        <a:pt x="922" y="435"/>
                      </a:lnTo>
                      <a:lnTo>
                        <a:pt x="936" y="436"/>
                      </a:lnTo>
                      <a:lnTo>
                        <a:pt x="950" y="437"/>
                      </a:lnTo>
                      <a:lnTo>
                        <a:pt x="963" y="437"/>
                      </a:lnTo>
                      <a:lnTo>
                        <a:pt x="977" y="437"/>
                      </a:lnTo>
                      <a:lnTo>
                        <a:pt x="991" y="436"/>
                      </a:lnTo>
                      <a:lnTo>
                        <a:pt x="1004" y="436"/>
                      </a:lnTo>
                      <a:lnTo>
                        <a:pt x="1017" y="436"/>
                      </a:lnTo>
                      <a:lnTo>
                        <a:pt x="1029" y="436"/>
                      </a:lnTo>
                      <a:lnTo>
                        <a:pt x="1041" y="436"/>
                      </a:lnTo>
                      <a:lnTo>
                        <a:pt x="1053" y="437"/>
                      </a:lnTo>
                      <a:lnTo>
                        <a:pt x="1063" y="437"/>
                      </a:lnTo>
                      <a:lnTo>
                        <a:pt x="1073" y="438"/>
                      </a:lnTo>
                      <a:lnTo>
                        <a:pt x="1082" y="440"/>
                      </a:lnTo>
                      <a:lnTo>
                        <a:pt x="1090" y="443"/>
                      </a:lnTo>
                      <a:lnTo>
                        <a:pt x="1437" y="575"/>
                      </a:lnTo>
                      <a:lnTo>
                        <a:pt x="1633" y="588"/>
                      </a:lnTo>
                      <a:lnTo>
                        <a:pt x="1682" y="604"/>
                      </a:lnTo>
                      <a:lnTo>
                        <a:pt x="1651" y="599"/>
                      </a:lnTo>
                      <a:lnTo>
                        <a:pt x="1394" y="600"/>
                      </a:lnTo>
                      <a:lnTo>
                        <a:pt x="1378" y="600"/>
                      </a:lnTo>
                      <a:lnTo>
                        <a:pt x="1362" y="599"/>
                      </a:lnTo>
                      <a:lnTo>
                        <a:pt x="1347" y="597"/>
                      </a:lnTo>
                      <a:lnTo>
                        <a:pt x="1333" y="594"/>
                      </a:lnTo>
                      <a:lnTo>
                        <a:pt x="1319" y="591"/>
                      </a:lnTo>
                      <a:lnTo>
                        <a:pt x="1306" y="587"/>
                      </a:lnTo>
                      <a:lnTo>
                        <a:pt x="1293" y="583"/>
                      </a:lnTo>
                      <a:lnTo>
                        <a:pt x="1281" y="578"/>
                      </a:lnTo>
                      <a:lnTo>
                        <a:pt x="1269" y="573"/>
                      </a:lnTo>
                      <a:lnTo>
                        <a:pt x="1259" y="567"/>
                      </a:lnTo>
                      <a:lnTo>
                        <a:pt x="1248" y="560"/>
                      </a:lnTo>
                      <a:lnTo>
                        <a:pt x="1238" y="554"/>
                      </a:lnTo>
                      <a:lnTo>
                        <a:pt x="1229" y="547"/>
                      </a:lnTo>
                      <a:lnTo>
                        <a:pt x="1220" y="541"/>
                      </a:lnTo>
                      <a:lnTo>
                        <a:pt x="1211" y="534"/>
                      </a:lnTo>
                      <a:lnTo>
                        <a:pt x="1203" y="527"/>
                      </a:lnTo>
                      <a:lnTo>
                        <a:pt x="1195" y="520"/>
                      </a:lnTo>
                      <a:lnTo>
                        <a:pt x="1188" y="513"/>
                      </a:lnTo>
                      <a:lnTo>
                        <a:pt x="1181" y="506"/>
                      </a:lnTo>
                      <a:lnTo>
                        <a:pt x="1174" y="499"/>
                      </a:lnTo>
                      <a:lnTo>
                        <a:pt x="1169" y="493"/>
                      </a:lnTo>
                      <a:lnTo>
                        <a:pt x="1163" y="487"/>
                      </a:lnTo>
                      <a:lnTo>
                        <a:pt x="1157" y="481"/>
                      </a:lnTo>
                      <a:lnTo>
                        <a:pt x="1153" y="475"/>
                      </a:lnTo>
                      <a:lnTo>
                        <a:pt x="1148" y="470"/>
                      </a:lnTo>
                      <a:lnTo>
                        <a:pt x="1143" y="466"/>
                      </a:lnTo>
                      <a:lnTo>
                        <a:pt x="1139" y="462"/>
                      </a:lnTo>
                      <a:lnTo>
                        <a:pt x="1135" y="459"/>
                      </a:lnTo>
                      <a:lnTo>
                        <a:pt x="1132" y="456"/>
                      </a:lnTo>
                      <a:lnTo>
                        <a:pt x="1129" y="454"/>
                      </a:lnTo>
                      <a:lnTo>
                        <a:pt x="1126" y="453"/>
                      </a:lnTo>
                      <a:lnTo>
                        <a:pt x="1123" y="452"/>
                      </a:lnTo>
                      <a:lnTo>
                        <a:pt x="981" y="456"/>
                      </a:lnTo>
                      <a:lnTo>
                        <a:pt x="977" y="456"/>
                      </a:lnTo>
                      <a:lnTo>
                        <a:pt x="972" y="456"/>
                      </a:lnTo>
                      <a:lnTo>
                        <a:pt x="967" y="456"/>
                      </a:lnTo>
                      <a:lnTo>
                        <a:pt x="961" y="455"/>
                      </a:lnTo>
                      <a:lnTo>
                        <a:pt x="955" y="455"/>
                      </a:lnTo>
                      <a:lnTo>
                        <a:pt x="948" y="454"/>
                      </a:lnTo>
                      <a:lnTo>
                        <a:pt x="942" y="454"/>
                      </a:lnTo>
                      <a:lnTo>
                        <a:pt x="935" y="453"/>
                      </a:lnTo>
                      <a:lnTo>
                        <a:pt x="928" y="453"/>
                      </a:lnTo>
                      <a:lnTo>
                        <a:pt x="921" y="452"/>
                      </a:lnTo>
                      <a:lnTo>
                        <a:pt x="915" y="451"/>
                      </a:lnTo>
                      <a:lnTo>
                        <a:pt x="909" y="451"/>
                      </a:lnTo>
                      <a:lnTo>
                        <a:pt x="903" y="450"/>
                      </a:lnTo>
                      <a:lnTo>
                        <a:pt x="898" y="450"/>
                      </a:lnTo>
                      <a:lnTo>
                        <a:pt x="894" y="449"/>
                      </a:lnTo>
                      <a:lnTo>
                        <a:pt x="890" y="449"/>
                      </a:lnTo>
                      <a:lnTo>
                        <a:pt x="524" y="402"/>
                      </a:lnTo>
                      <a:lnTo>
                        <a:pt x="519" y="401"/>
                      </a:lnTo>
                      <a:lnTo>
                        <a:pt x="513" y="400"/>
                      </a:lnTo>
                      <a:lnTo>
                        <a:pt x="508" y="399"/>
                      </a:lnTo>
                      <a:lnTo>
                        <a:pt x="502" y="397"/>
                      </a:lnTo>
                      <a:lnTo>
                        <a:pt x="496" y="395"/>
                      </a:lnTo>
                      <a:lnTo>
                        <a:pt x="491" y="393"/>
                      </a:lnTo>
                      <a:lnTo>
                        <a:pt x="485" y="391"/>
                      </a:lnTo>
                      <a:lnTo>
                        <a:pt x="480" y="389"/>
                      </a:lnTo>
                      <a:lnTo>
                        <a:pt x="474" y="386"/>
                      </a:lnTo>
                      <a:lnTo>
                        <a:pt x="469" y="383"/>
                      </a:lnTo>
                      <a:lnTo>
                        <a:pt x="463" y="380"/>
                      </a:lnTo>
                      <a:lnTo>
                        <a:pt x="459" y="377"/>
                      </a:lnTo>
                      <a:lnTo>
                        <a:pt x="454" y="374"/>
                      </a:lnTo>
                      <a:lnTo>
                        <a:pt x="449" y="370"/>
                      </a:lnTo>
                      <a:lnTo>
                        <a:pt x="445" y="367"/>
                      </a:lnTo>
                      <a:lnTo>
                        <a:pt x="441" y="363"/>
                      </a:lnTo>
                      <a:lnTo>
                        <a:pt x="432" y="355"/>
                      </a:lnTo>
                      <a:lnTo>
                        <a:pt x="423" y="346"/>
                      </a:lnTo>
                      <a:lnTo>
                        <a:pt x="414" y="339"/>
                      </a:lnTo>
                      <a:lnTo>
                        <a:pt x="405" y="331"/>
                      </a:lnTo>
                      <a:lnTo>
                        <a:pt x="396" y="324"/>
                      </a:lnTo>
                      <a:lnTo>
                        <a:pt x="388" y="317"/>
                      </a:lnTo>
                      <a:lnTo>
                        <a:pt x="379" y="311"/>
                      </a:lnTo>
                      <a:lnTo>
                        <a:pt x="370" y="304"/>
                      </a:lnTo>
                      <a:lnTo>
                        <a:pt x="362" y="299"/>
                      </a:lnTo>
                      <a:lnTo>
                        <a:pt x="353" y="293"/>
                      </a:lnTo>
                      <a:lnTo>
                        <a:pt x="345" y="288"/>
                      </a:lnTo>
                      <a:lnTo>
                        <a:pt x="336" y="283"/>
                      </a:lnTo>
                      <a:lnTo>
                        <a:pt x="328" y="278"/>
                      </a:lnTo>
                      <a:lnTo>
                        <a:pt x="320" y="274"/>
                      </a:lnTo>
                      <a:lnTo>
                        <a:pt x="312" y="270"/>
                      </a:lnTo>
                      <a:lnTo>
                        <a:pt x="304" y="267"/>
                      </a:lnTo>
                      <a:lnTo>
                        <a:pt x="292" y="261"/>
                      </a:lnTo>
                      <a:lnTo>
                        <a:pt x="281" y="256"/>
                      </a:lnTo>
                      <a:lnTo>
                        <a:pt x="270" y="251"/>
                      </a:lnTo>
                      <a:lnTo>
                        <a:pt x="259" y="245"/>
                      </a:lnTo>
                      <a:lnTo>
                        <a:pt x="249" y="240"/>
                      </a:lnTo>
                      <a:lnTo>
                        <a:pt x="239" y="234"/>
                      </a:lnTo>
                      <a:lnTo>
                        <a:pt x="229" y="228"/>
                      </a:lnTo>
                      <a:lnTo>
                        <a:pt x="219" y="222"/>
                      </a:lnTo>
                      <a:lnTo>
                        <a:pt x="209" y="215"/>
                      </a:lnTo>
                      <a:lnTo>
                        <a:pt x="199" y="209"/>
                      </a:lnTo>
                      <a:lnTo>
                        <a:pt x="189" y="202"/>
                      </a:lnTo>
                      <a:lnTo>
                        <a:pt x="179" y="194"/>
                      </a:lnTo>
                      <a:lnTo>
                        <a:pt x="168" y="187"/>
                      </a:lnTo>
                      <a:lnTo>
                        <a:pt x="158" y="179"/>
                      </a:lnTo>
                      <a:lnTo>
                        <a:pt x="147" y="170"/>
                      </a:lnTo>
                      <a:lnTo>
                        <a:pt x="136" y="161"/>
                      </a:lnTo>
                      <a:lnTo>
                        <a:pt x="129" y="156"/>
                      </a:lnTo>
                      <a:lnTo>
                        <a:pt x="122" y="150"/>
                      </a:lnTo>
                      <a:lnTo>
                        <a:pt x="115" y="143"/>
                      </a:lnTo>
                      <a:lnTo>
                        <a:pt x="108" y="137"/>
                      </a:lnTo>
                      <a:lnTo>
                        <a:pt x="100" y="130"/>
                      </a:lnTo>
                      <a:lnTo>
                        <a:pt x="93" y="123"/>
                      </a:lnTo>
                      <a:lnTo>
                        <a:pt x="85" y="116"/>
                      </a:lnTo>
                      <a:lnTo>
                        <a:pt x="77" y="109"/>
                      </a:lnTo>
                      <a:lnTo>
                        <a:pt x="68" y="102"/>
                      </a:lnTo>
                      <a:lnTo>
                        <a:pt x="59" y="94"/>
                      </a:lnTo>
                      <a:lnTo>
                        <a:pt x="51" y="87"/>
                      </a:lnTo>
                      <a:lnTo>
                        <a:pt x="41" y="79"/>
                      </a:lnTo>
                      <a:lnTo>
                        <a:pt x="31" y="72"/>
                      </a:lnTo>
                      <a:lnTo>
                        <a:pt x="22" y="65"/>
                      </a:lnTo>
                      <a:lnTo>
                        <a:pt x="11" y="59"/>
                      </a:lnTo>
                      <a:lnTo>
                        <a:pt x="0" y="52"/>
                      </a:lnTo>
                      <a:lnTo>
                        <a:pt x="50" y="0"/>
                      </a:lnTo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081" name="Group 108"/>
                <p:cNvGrpSpPr>
                  <a:grpSpLocks/>
                </p:cNvGrpSpPr>
                <p:nvPr/>
              </p:nvGrpSpPr>
              <p:grpSpPr bwMode="auto">
                <a:xfrm>
                  <a:off x="2081" y="1898"/>
                  <a:ext cx="626" cy="316"/>
                  <a:chOff x="2081" y="1898"/>
                  <a:chExt cx="626" cy="316"/>
                </a:xfrm>
              </p:grpSpPr>
              <p:sp>
                <p:nvSpPr>
                  <p:cNvPr id="2082" name="Freeform 109"/>
                  <p:cNvSpPr>
                    <a:spLocks/>
                  </p:cNvSpPr>
                  <p:nvPr/>
                </p:nvSpPr>
                <p:spPr bwMode="auto">
                  <a:xfrm>
                    <a:off x="2081" y="1938"/>
                    <a:ext cx="399" cy="160"/>
                  </a:xfrm>
                  <a:custGeom>
                    <a:avLst/>
                    <a:gdLst>
                      <a:gd name="T0" fmla="*/ 0 w 399"/>
                      <a:gd name="T1" fmla="*/ 0 h 159"/>
                      <a:gd name="T2" fmla="*/ 398 w 399"/>
                      <a:gd name="T3" fmla="*/ 21 h 159"/>
                      <a:gd name="T4" fmla="*/ 372 w 399"/>
                      <a:gd name="T5" fmla="*/ 185 h 159"/>
                      <a:gd name="T6" fmla="*/ 0 w 399"/>
                      <a:gd name="T7" fmla="*/ 0 h 159"/>
                      <a:gd name="T8" fmla="*/ 0 w 399"/>
                      <a:gd name="T9" fmla="*/ 0 h 15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99"/>
                      <a:gd name="T16" fmla="*/ 0 h 159"/>
                      <a:gd name="T17" fmla="*/ 399 w 399"/>
                      <a:gd name="T18" fmla="*/ 159 h 15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99" h="159">
                        <a:moveTo>
                          <a:pt x="0" y="0"/>
                        </a:moveTo>
                        <a:lnTo>
                          <a:pt x="398" y="21"/>
                        </a:lnTo>
                        <a:lnTo>
                          <a:pt x="372" y="158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83" name="Freeform 110"/>
                  <p:cNvSpPr>
                    <a:spLocks/>
                  </p:cNvSpPr>
                  <p:nvPr/>
                </p:nvSpPr>
                <p:spPr bwMode="auto">
                  <a:xfrm>
                    <a:off x="2081" y="1938"/>
                    <a:ext cx="399" cy="160"/>
                  </a:xfrm>
                  <a:custGeom>
                    <a:avLst/>
                    <a:gdLst>
                      <a:gd name="T0" fmla="*/ 0 w 399"/>
                      <a:gd name="T1" fmla="*/ 0 h 159"/>
                      <a:gd name="T2" fmla="*/ 398 w 399"/>
                      <a:gd name="T3" fmla="*/ 21 h 159"/>
                      <a:gd name="T4" fmla="*/ 372 w 399"/>
                      <a:gd name="T5" fmla="*/ 185 h 159"/>
                      <a:gd name="T6" fmla="*/ 0 w 399"/>
                      <a:gd name="T7" fmla="*/ 0 h 159"/>
                      <a:gd name="T8" fmla="*/ 0 w 399"/>
                      <a:gd name="T9" fmla="*/ 0 h 15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99"/>
                      <a:gd name="T16" fmla="*/ 0 h 159"/>
                      <a:gd name="T17" fmla="*/ 399 w 399"/>
                      <a:gd name="T18" fmla="*/ 159 h 15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99" h="159">
                        <a:moveTo>
                          <a:pt x="0" y="0"/>
                        </a:moveTo>
                        <a:lnTo>
                          <a:pt x="398" y="21"/>
                        </a:lnTo>
                        <a:lnTo>
                          <a:pt x="372" y="158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84" name="Freeform 111"/>
                  <p:cNvSpPr>
                    <a:spLocks/>
                  </p:cNvSpPr>
                  <p:nvPr/>
                </p:nvSpPr>
                <p:spPr bwMode="auto">
                  <a:xfrm>
                    <a:off x="2432" y="1915"/>
                    <a:ext cx="191" cy="298"/>
                  </a:xfrm>
                  <a:custGeom>
                    <a:avLst/>
                    <a:gdLst>
                      <a:gd name="T0" fmla="*/ 56 w 191"/>
                      <a:gd name="T1" fmla="*/ 0 h 298"/>
                      <a:gd name="T2" fmla="*/ 133 w 191"/>
                      <a:gd name="T3" fmla="*/ 0 h 298"/>
                      <a:gd name="T4" fmla="*/ 190 w 191"/>
                      <a:gd name="T5" fmla="*/ 297 h 298"/>
                      <a:gd name="T6" fmla="*/ 0 w 191"/>
                      <a:gd name="T7" fmla="*/ 297 h 298"/>
                      <a:gd name="T8" fmla="*/ 56 w 191"/>
                      <a:gd name="T9" fmla="*/ 0 h 29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1"/>
                      <a:gd name="T16" fmla="*/ 0 h 298"/>
                      <a:gd name="T17" fmla="*/ 191 w 191"/>
                      <a:gd name="T18" fmla="*/ 298 h 29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1" h="298">
                        <a:moveTo>
                          <a:pt x="56" y="0"/>
                        </a:moveTo>
                        <a:lnTo>
                          <a:pt x="133" y="0"/>
                        </a:lnTo>
                        <a:lnTo>
                          <a:pt x="190" y="297"/>
                        </a:lnTo>
                        <a:lnTo>
                          <a:pt x="0" y="297"/>
                        </a:lnTo>
                        <a:lnTo>
                          <a:pt x="56" y="0"/>
                        </a:lnTo>
                      </a:path>
                    </a:pathLst>
                  </a:custGeom>
                  <a:noFill/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85" name="Freeform 112"/>
                  <p:cNvSpPr>
                    <a:spLocks/>
                  </p:cNvSpPr>
                  <p:nvPr/>
                </p:nvSpPr>
                <p:spPr bwMode="auto">
                  <a:xfrm>
                    <a:off x="2565" y="1898"/>
                    <a:ext cx="142" cy="314"/>
                  </a:xfrm>
                  <a:custGeom>
                    <a:avLst/>
                    <a:gdLst>
                      <a:gd name="T0" fmla="*/ 0 w 142"/>
                      <a:gd name="T1" fmla="*/ 18 h 314"/>
                      <a:gd name="T2" fmla="*/ 74 w 142"/>
                      <a:gd name="T3" fmla="*/ 0 h 314"/>
                      <a:gd name="T4" fmla="*/ 141 w 142"/>
                      <a:gd name="T5" fmla="*/ 229 h 314"/>
                      <a:gd name="T6" fmla="*/ 57 w 142"/>
                      <a:gd name="T7" fmla="*/ 313 h 314"/>
                      <a:gd name="T8" fmla="*/ 0 w 142"/>
                      <a:gd name="T9" fmla="*/ 18 h 3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314"/>
                      <a:gd name="T17" fmla="*/ 142 w 142"/>
                      <a:gd name="T18" fmla="*/ 314 h 31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314">
                        <a:moveTo>
                          <a:pt x="0" y="18"/>
                        </a:moveTo>
                        <a:lnTo>
                          <a:pt x="74" y="0"/>
                        </a:lnTo>
                        <a:lnTo>
                          <a:pt x="141" y="229"/>
                        </a:lnTo>
                        <a:lnTo>
                          <a:pt x="57" y="313"/>
                        </a:lnTo>
                        <a:lnTo>
                          <a:pt x="0" y="18"/>
                        </a:lnTo>
                      </a:path>
                    </a:pathLst>
                  </a:cu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86" name="Freeform 113"/>
                  <p:cNvSpPr>
                    <a:spLocks/>
                  </p:cNvSpPr>
                  <p:nvPr/>
                </p:nvSpPr>
                <p:spPr bwMode="auto">
                  <a:xfrm>
                    <a:off x="2489" y="1898"/>
                    <a:ext cx="153" cy="20"/>
                  </a:xfrm>
                  <a:custGeom>
                    <a:avLst/>
                    <a:gdLst>
                      <a:gd name="T0" fmla="*/ 87 w 153"/>
                      <a:gd name="T1" fmla="*/ 0 h 19"/>
                      <a:gd name="T2" fmla="*/ 0 w 153"/>
                      <a:gd name="T3" fmla="*/ 67 h 19"/>
                      <a:gd name="T4" fmla="*/ 76 w 153"/>
                      <a:gd name="T5" fmla="*/ 67 h 19"/>
                      <a:gd name="T6" fmla="*/ 152 w 153"/>
                      <a:gd name="T7" fmla="*/ 0 h 19"/>
                      <a:gd name="T8" fmla="*/ 87 w 153"/>
                      <a:gd name="T9" fmla="*/ 0 h 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3"/>
                      <a:gd name="T16" fmla="*/ 0 h 19"/>
                      <a:gd name="T17" fmla="*/ 153 w 153"/>
                      <a:gd name="T18" fmla="*/ 19 h 1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3" h="19">
                        <a:moveTo>
                          <a:pt x="87" y="0"/>
                        </a:moveTo>
                        <a:lnTo>
                          <a:pt x="0" y="18"/>
                        </a:lnTo>
                        <a:lnTo>
                          <a:pt x="76" y="18"/>
                        </a:lnTo>
                        <a:lnTo>
                          <a:pt x="152" y="0"/>
                        </a:lnTo>
                        <a:lnTo>
                          <a:pt x="87" y="0"/>
                        </a:lnTo>
                      </a:path>
                    </a:pathLst>
                  </a:cu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87" name="Freeform 114"/>
                  <p:cNvSpPr>
                    <a:spLocks/>
                  </p:cNvSpPr>
                  <p:nvPr/>
                </p:nvSpPr>
                <p:spPr bwMode="auto">
                  <a:xfrm>
                    <a:off x="2489" y="1898"/>
                    <a:ext cx="153" cy="20"/>
                  </a:xfrm>
                  <a:custGeom>
                    <a:avLst/>
                    <a:gdLst>
                      <a:gd name="T0" fmla="*/ 87 w 153"/>
                      <a:gd name="T1" fmla="*/ 0 h 19"/>
                      <a:gd name="T2" fmla="*/ 0 w 153"/>
                      <a:gd name="T3" fmla="*/ 67 h 19"/>
                      <a:gd name="T4" fmla="*/ 76 w 153"/>
                      <a:gd name="T5" fmla="*/ 67 h 19"/>
                      <a:gd name="T6" fmla="*/ 152 w 153"/>
                      <a:gd name="T7" fmla="*/ 0 h 19"/>
                      <a:gd name="T8" fmla="*/ 87 w 153"/>
                      <a:gd name="T9" fmla="*/ 0 h 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3"/>
                      <a:gd name="T16" fmla="*/ 0 h 19"/>
                      <a:gd name="T17" fmla="*/ 153 w 153"/>
                      <a:gd name="T18" fmla="*/ 19 h 1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3" h="19">
                        <a:moveTo>
                          <a:pt x="87" y="0"/>
                        </a:moveTo>
                        <a:lnTo>
                          <a:pt x="0" y="18"/>
                        </a:lnTo>
                        <a:lnTo>
                          <a:pt x="76" y="18"/>
                        </a:lnTo>
                        <a:lnTo>
                          <a:pt x="152" y="0"/>
                        </a:lnTo>
                        <a:lnTo>
                          <a:pt x="87" y="0"/>
                        </a:lnTo>
                      </a:path>
                    </a:pathLst>
                  </a:custGeom>
                  <a:noFill/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88" name="Freeform 115"/>
                  <p:cNvSpPr>
                    <a:spLocks/>
                  </p:cNvSpPr>
                  <p:nvPr/>
                </p:nvSpPr>
                <p:spPr bwMode="auto">
                  <a:xfrm>
                    <a:off x="2081" y="1938"/>
                    <a:ext cx="399" cy="46"/>
                  </a:xfrm>
                  <a:custGeom>
                    <a:avLst/>
                    <a:gdLst>
                      <a:gd name="T0" fmla="*/ 0 w 399"/>
                      <a:gd name="T1" fmla="*/ 0 h 46"/>
                      <a:gd name="T2" fmla="*/ 398 w 399"/>
                      <a:gd name="T3" fmla="*/ 21 h 46"/>
                      <a:gd name="T4" fmla="*/ 395 w 399"/>
                      <a:gd name="T5" fmla="*/ 45 h 46"/>
                      <a:gd name="T6" fmla="*/ 0 w 399"/>
                      <a:gd name="T7" fmla="*/ 0 h 46"/>
                      <a:gd name="T8" fmla="*/ 0 w 399"/>
                      <a:gd name="T9" fmla="*/ 0 h 4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99"/>
                      <a:gd name="T16" fmla="*/ 0 h 46"/>
                      <a:gd name="T17" fmla="*/ 399 w 399"/>
                      <a:gd name="T18" fmla="*/ 46 h 4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99" h="46">
                        <a:moveTo>
                          <a:pt x="0" y="0"/>
                        </a:moveTo>
                        <a:lnTo>
                          <a:pt x="398" y="21"/>
                        </a:lnTo>
                        <a:lnTo>
                          <a:pt x="395" y="45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89" name="Freeform 116"/>
                  <p:cNvSpPr>
                    <a:spLocks/>
                  </p:cNvSpPr>
                  <p:nvPr/>
                </p:nvSpPr>
                <p:spPr bwMode="auto">
                  <a:xfrm>
                    <a:off x="2081" y="1938"/>
                    <a:ext cx="399" cy="46"/>
                  </a:xfrm>
                  <a:custGeom>
                    <a:avLst/>
                    <a:gdLst>
                      <a:gd name="T0" fmla="*/ 0 w 399"/>
                      <a:gd name="T1" fmla="*/ 0 h 46"/>
                      <a:gd name="T2" fmla="*/ 398 w 399"/>
                      <a:gd name="T3" fmla="*/ 21 h 46"/>
                      <a:gd name="T4" fmla="*/ 395 w 399"/>
                      <a:gd name="T5" fmla="*/ 45 h 46"/>
                      <a:gd name="T6" fmla="*/ 0 w 399"/>
                      <a:gd name="T7" fmla="*/ 0 h 46"/>
                      <a:gd name="T8" fmla="*/ 0 w 399"/>
                      <a:gd name="T9" fmla="*/ 0 h 4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99"/>
                      <a:gd name="T16" fmla="*/ 0 h 46"/>
                      <a:gd name="T17" fmla="*/ 399 w 399"/>
                      <a:gd name="T18" fmla="*/ 46 h 4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99" h="46">
                        <a:moveTo>
                          <a:pt x="0" y="0"/>
                        </a:moveTo>
                        <a:lnTo>
                          <a:pt x="398" y="21"/>
                        </a:lnTo>
                        <a:lnTo>
                          <a:pt x="395" y="4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90" name="Freeform 117"/>
                  <p:cNvSpPr>
                    <a:spLocks/>
                  </p:cNvSpPr>
                  <p:nvPr/>
                </p:nvSpPr>
                <p:spPr bwMode="auto">
                  <a:xfrm>
                    <a:off x="2083" y="1938"/>
                    <a:ext cx="371" cy="276"/>
                  </a:xfrm>
                  <a:custGeom>
                    <a:avLst/>
                    <a:gdLst>
                      <a:gd name="T0" fmla="*/ 350 w 371"/>
                      <a:gd name="T1" fmla="*/ 270 h 276"/>
                      <a:gd name="T2" fmla="*/ 346 w 371"/>
                      <a:gd name="T3" fmla="*/ 266 h 276"/>
                      <a:gd name="T4" fmla="*/ 337 w 371"/>
                      <a:gd name="T5" fmla="*/ 264 h 276"/>
                      <a:gd name="T6" fmla="*/ 324 w 371"/>
                      <a:gd name="T7" fmla="*/ 261 h 276"/>
                      <a:gd name="T8" fmla="*/ 312 w 371"/>
                      <a:gd name="T9" fmla="*/ 258 h 276"/>
                      <a:gd name="T10" fmla="*/ 299 w 371"/>
                      <a:gd name="T11" fmla="*/ 254 h 276"/>
                      <a:gd name="T12" fmla="*/ 286 w 371"/>
                      <a:gd name="T13" fmla="*/ 250 h 276"/>
                      <a:gd name="T14" fmla="*/ 276 w 371"/>
                      <a:gd name="T15" fmla="*/ 245 h 276"/>
                      <a:gd name="T16" fmla="*/ 261 w 371"/>
                      <a:gd name="T17" fmla="*/ 237 h 276"/>
                      <a:gd name="T18" fmla="*/ 244 w 371"/>
                      <a:gd name="T19" fmla="*/ 230 h 276"/>
                      <a:gd name="T20" fmla="*/ 237 w 371"/>
                      <a:gd name="T21" fmla="*/ 225 h 276"/>
                      <a:gd name="T22" fmla="*/ 232 w 371"/>
                      <a:gd name="T23" fmla="*/ 222 h 276"/>
                      <a:gd name="T24" fmla="*/ 227 w 371"/>
                      <a:gd name="T25" fmla="*/ 220 h 276"/>
                      <a:gd name="T26" fmla="*/ 225 w 371"/>
                      <a:gd name="T27" fmla="*/ 218 h 276"/>
                      <a:gd name="T28" fmla="*/ 220 w 371"/>
                      <a:gd name="T29" fmla="*/ 214 h 276"/>
                      <a:gd name="T30" fmla="*/ 216 w 371"/>
                      <a:gd name="T31" fmla="*/ 195 h 276"/>
                      <a:gd name="T32" fmla="*/ 208 w 371"/>
                      <a:gd name="T33" fmla="*/ 176 h 276"/>
                      <a:gd name="T34" fmla="*/ 204 w 371"/>
                      <a:gd name="T35" fmla="*/ 170 h 276"/>
                      <a:gd name="T36" fmla="*/ 198 w 371"/>
                      <a:gd name="T37" fmla="*/ 167 h 276"/>
                      <a:gd name="T38" fmla="*/ 193 w 371"/>
                      <a:gd name="T39" fmla="*/ 166 h 276"/>
                      <a:gd name="T40" fmla="*/ 185 w 371"/>
                      <a:gd name="T41" fmla="*/ 156 h 276"/>
                      <a:gd name="T42" fmla="*/ 175 w 371"/>
                      <a:gd name="T43" fmla="*/ 151 h 276"/>
                      <a:gd name="T44" fmla="*/ 166 w 371"/>
                      <a:gd name="T45" fmla="*/ 145 h 276"/>
                      <a:gd name="T46" fmla="*/ 155 w 371"/>
                      <a:gd name="T47" fmla="*/ 141 h 276"/>
                      <a:gd name="T48" fmla="*/ 145 w 371"/>
                      <a:gd name="T49" fmla="*/ 134 h 276"/>
                      <a:gd name="T50" fmla="*/ 137 w 371"/>
                      <a:gd name="T51" fmla="*/ 128 h 276"/>
                      <a:gd name="T52" fmla="*/ 131 w 371"/>
                      <a:gd name="T53" fmla="*/ 118 h 276"/>
                      <a:gd name="T54" fmla="*/ 122 w 371"/>
                      <a:gd name="T55" fmla="*/ 103 h 276"/>
                      <a:gd name="T56" fmla="*/ 108 w 371"/>
                      <a:gd name="T57" fmla="*/ 90 h 276"/>
                      <a:gd name="T58" fmla="*/ 101 w 371"/>
                      <a:gd name="T59" fmla="*/ 87 h 276"/>
                      <a:gd name="T60" fmla="*/ 97 w 371"/>
                      <a:gd name="T61" fmla="*/ 82 h 276"/>
                      <a:gd name="T62" fmla="*/ 96 w 371"/>
                      <a:gd name="T63" fmla="*/ 76 h 276"/>
                      <a:gd name="T64" fmla="*/ 87 w 371"/>
                      <a:gd name="T65" fmla="*/ 72 h 276"/>
                      <a:gd name="T66" fmla="*/ 77 w 371"/>
                      <a:gd name="T67" fmla="*/ 49 h 276"/>
                      <a:gd name="T68" fmla="*/ 66 w 371"/>
                      <a:gd name="T69" fmla="*/ 44 h 276"/>
                      <a:gd name="T70" fmla="*/ 62 w 371"/>
                      <a:gd name="T71" fmla="*/ 38 h 276"/>
                      <a:gd name="T72" fmla="*/ 56 w 371"/>
                      <a:gd name="T73" fmla="*/ 37 h 276"/>
                      <a:gd name="T74" fmla="*/ 51 w 371"/>
                      <a:gd name="T75" fmla="*/ 36 h 276"/>
                      <a:gd name="T76" fmla="*/ 46 w 371"/>
                      <a:gd name="T77" fmla="*/ 33 h 276"/>
                      <a:gd name="T78" fmla="*/ 32 w 371"/>
                      <a:gd name="T79" fmla="*/ 26 h 276"/>
                      <a:gd name="T80" fmla="*/ 20 w 371"/>
                      <a:gd name="T81" fmla="*/ 18 h 276"/>
                      <a:gd name="T82" fmla="*/ 15 w 371"/>
                      <a:gd name="T83" fmla="*/ 12 h 276"/>
                      <a:gd name="T84" fmla="*/ 8 w 371"/>
                      <a:gd name="T85" fmla="*/ 12 h 276"/>
                      <a:gd name="T86" fmla="*/ 2 w 371"/>
                      <a:gd name="T87" fmla="*/ 6 h 276"/>
                      <a:gd name="T88" fmla="*/ 350 w 371"/>
                      <a:gd name="T89" fmla="*/ 275 h 27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371"/>
                      <a:gd name="T136" fmla="*/ 0 h 276"/>
                      <a:gd name="T137" fmla="*/ 371 w 371"/>
                      <a:gd name="T138" fmla="*/ 276 h 276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371" h="276">
                        <a:moveTo>
                          <a:pt x="350" y="275"/>
                        </a:moveTo>
                        <a:lnTo>
                          <a:pt x="350" y="273"/>
                        </a:lnTo>
                        <a:lnTo>
                          <a:pt x="350" y="270"/>
                        </a:lnTo>
                        <a:lnTo>
                          <a:pt x="349" y="268"/>
                        </a:lnTo>
                        <a:lnTo>
                          <a:pt x="347" y="268"/>
                        </a:lnTo>
                        <a:lnTo>
                          <a:pt x="346" y="266"/>
                        </a:lnTo>
                        <a:lnTo>
                          <a:pt x="345" y="264"/>
                        </a:lnTo>
                        <a:lnTo>
                          <a:pt x="341" y="264"/>
                        </a:lnTo>
                        <a:lnTo>
                          <a:pt x="337" y="264"/>
                        </a:lnTo>
                        <a:lnTo>
                          <a:pt x="333" y="263"/>
                        </a:lnTo>
                        <a:lnTo>
                          <a:pt x="329" y="262"/>
                        </a:lnTo>
                        <a:lnTo>
                          <a:pt x="324" y="261"/>
                        </a:lnTo>
                        <a:lnTo>
                          <a:pt x="320" y="260"/>
                        </a:lnTo>
                        <a:lnTo>
                          <a:pt x="316" y="259"/>
                        </a:lnTo>
                        <a:lnTo>
                          <a:pt x="312" y="258"/>
                        </a:lnTo>
                        <a:lnTo>
                          <a:pt x="308" y="256"/>
                        </a:lnTo>
                        <a:lnTo>
                          <a:pt x="303" y="255"/>
                        </a:lnTo>
                        <a:lnTo>
                          <a:pt x="299" y="254"/>
                        </a:lnTo>
                        <a:lnTo>
                          <a:pt x="295" y="252"/>
                        </a:lnTo>
                        <a:lnTo>
                          <a:pt x="291" y="251"/>
                        </a:lnTo>
                        <a:lnTo>
                          <a:pt x="286" y="250"/>
                        </a:lnTo>
                        <a:lnTo>
                          <a:pt x="282" y="249"/>
                        </a:lnTo>
                        <a:lnTo>
                          <a:pt x="278" y="248"/>
                        </a:lnTo>
                        <a:lnTo>
                          <a:pt x="276" y="245"/>
                        </a:lnTo>
                        <a:lnTo>
                          <a:pt x="272" y="242"/>
                        </a:lnTo>
                        <a:lnTo>
                          <a:pt x="267" y="240"/>
                        </a:lnTo>
                        <a:lnTo>
                          <a:pt x="261" y="237"/>
                        </a:lnTo>
                        <a:lnTo>
                          <a:pt x="255" y="234"/>
                        </a:lnTo>
                        <a:lnTo>
                          <a:pt x="249" y="232"/>
                        </a:lnTo>
                        <a:lnTo>
                          <a:pt x="244" y="230"/>
                        </a:lnTo>
                        <a:lnTo>
                          <a:pt x="240" y="227"/>
                        </a:lnTo>
                        <a:lnTo>
                          <a:pt x="239" y="226"/>
                        </a:lnTo>
                        <a:lnTo>
                          <a:pt x="237" y="225"/>
                        </a:lnTo>
                        <a:lnTo>
                          <a:pt x="235" y="224"/>
                        </a:lnTo>
                        <a:lnTo>
                          <a:pt x="234" y="223"/>
                        </a:lnTo>
                        <a:lnTo>
                          <a:pt x="232" y="222"/>
                        </a:lnTo>
                        <a:lnTo>
                          <a:pt x="231" y="221"/>
                        </a:lnTo>
                        <a:lnTo>
                          <a:pt x="229" y="220"/>
                        </a:lnTo>
                        <a:lnTo>
                          <a:pt x="227" y="220"/>
                        </a:lnTo>
                        <a:lnTo>
                          <a:pt x="227" y="219"/>
                        </a:lnTo>
                        <a:lnTo>
                          <a:pt x="226" y="219"/>
                        </a:lnTo>
                        <a:lnTo>
                          <a:pt x="225" y="218"/>
                        </a:lnTo>
                        <a:lnTo>
                          <a:pt x="225" y="217"/>
                        </a:lnTo>
                        <a:lnTo>
                          <a:pt x="220" y="217"/>
                        </a:lnTo>
                        <a:lnTo>
                          <a:pt x="220" y="214"/>
                        </a:lnTo>
                        <a:lnTo>
                          <a:pt x="219" y="209"/>
                        </a:lnTo>
                        <a:lnTo>
                          <a:pt x="218" y="202"/>
                        </a:lnTo>
                        <a:lnTo>
                          <a:pt x="216" y="195"/>
                        </a:lnTo>
                        <a:lnTo>
                          <a:pt x="214" y="187"/>
                        </a:lnTo>
                        <a:lnTo>
                          <a:pt x="211" y="181"/>
                        </a:lnTo>
                        <a:lnTo>
                          <a:pt x="208" y="176"/>
                        </a:lnTo>
                        <a:lnTo>
                          <a:pt x="204" y="175"/>
                        </a:lnTo>
                        <a:lnTo>
                          <a:pt x="204" y="172"/>
                        </a:lnTo>
                        <a:lnTo>
                          <a:pt x="204" y="170"/>
                        </a:lnTo>
                        <a:lnTo>
                          <a:pt x="202" y="169"/>
                        </a:lnTo>
                        <a:lnTo>
                          <a:pt x="201" y="167"/>
                        </a:lnTo>
                        <a:lnTo>
                          <a:pt x="198" y="167"/>
                        </a:lnTo>
                        <a:lnTo>
                          <a:pt x="197" y="166"/>
                        </a:lnTo>
                        <a:lnTo>
                          <a:pt x="195" y="166"/>
                        </a:lnTo>
                        <a:lnTo>
                          <a:pt x="193" y="166"/>
                        </a:lnTo>
                        <a:lnTo>
                          <a:pt x="191" y="162"/>
                        </a:lnTo>
                        <a:lnTo>
                          <a:pt x="188" y="159"/>
                        </a:lnTo>
                        <a:lnTo>
                          <a:pt x="185" y="156"/>
                        </a:lnTo>
                        <a:lnTo>
                          <a:pt x="181" y="155"/>
                        </a:lnTo>
                        <a:lnTo>
                          <a:pt x="178" y="153"/>
                        </a:lnTo>
                        <a:lnTo>
                          <a:pt x="175" y="151"/>
                        </a:lnTo>
                        <a:lnTo>
                          <a:pt x="172" y="149"/>
                        </a:lnTo>
                        <a:lnTo>
                          <a:pt x="169" y="146"/>
                        </a:lnTo>
                        <a:lnTo>
                          <a:pt x="166" y="145"/>
                        </a:lnTo>
                        <a:lnTo>
                          <a:pt x="163" y="144"/>
                        </a:lnTo>
                        <a:lnTo>
                          <a:pt x="159" y="142"/>
                        </a:lnTo>
                        <a:lnTo>
                          <a:pt x="155" y="141"/>
                        </a:lnTo>
                        <a:lnTo>
                          <a:pt x="151" y="138"/>
                        </a:lnTo>
                        <a:lnTo>
                          <a:pt x="147" y="136"/>
                        </a:lnTo>
                        <a:lnTo>
                          <a:pt x="145" y="134"/>
                        </a:lnTo>
                        <a:lnTo>
                          <a:pt x="143" y="131"/>
                        </a:lnTo>
                        <a:lnTo>
                          <a:pt x="140" y="130"/>
                        </a:lnTo>
                        <a:lnTo>
                          <a:pt x="137" y="128"/>
                        </a:lnTo>
                        <a:lnTo>
                          <a:pt x="134" y="125"/>
                        </a:lnTo>
                        <a:lnTo>
                          <a:pt x="132" y="123"/>
                        </a:lnTo>
                        <a:lnTo>
                          <a:pt x="131" y="118"/>
                        </a:lnTo>
                        <a:lnTo>
                          <a:pt x="129" y="113"/>
                        </a:lnTo>
                        <a:lnTo>
                          <a:pt x="126" y="108"/>
                        </a:lnTo>
                        <a:lnTo>
                          <a:pt x="122" y="103"/>
                        </a:lnTo>
                        <a:lnTo>
                          <a:pt x="117" y="98"/>
                        </a:lnTo>
                        <a:lnTo>
                          <a:pt x="113" y="94"/>
                        </a:lnTo>
                        <a:lnTo>
                          <a:pt x="108" y="90"/>
                        </a:lnTo>
                        <a:lnTo>
                          <a:pt x="104" y="88"/>
                        </a:lnTo>
                        <a:lnTo>
                          <a:pt x="102" y="88"/>
                        </a:lnTo>
                        <a:lnTo>
                          <a:pt x="101" y="87"/>
                        </a:lnTo>
                        <a:lnTo>
                          <a:pt x="99" y="85"/>
                        </a:lnTo>
                        <a:lnTo>
                          <a:pt x="98" y="83"/>
                        </a:lnTo>
                        <a:lnTo>
                          <a:pt x="97" y="82"/>
                        </a:lnTo>
                        <a:lnTo>
                          <a:pt x="98" y="77"/>
                        </a:lnTo>
                        <a:lnTo>
                          <a:pt x="97" y="76"/>
                        </a:lnTo>
                        <a:lnTo>
                          <a:pt x="96" y="76"/>
                        </a:lnTo>
                        <a:lnTo>
                          <a:pt x="94" y="77"/>
                        </a:lnTo>
                        <a:lnTo>
                          <a:pt x="91" y="76"/>
                        </a:lnTo>
                        <a:lnTo>
                          <a:pt x="87" y="72"/>
                        </a:lnTo>
                        <a:lnTo>
                          <a:pt x="84" y="64"/>
                        </a:lnTo>
                        <a:lnTo>
                          <a:pt x="80" y="49"/>
                        </a:lnTo>
                        <a:lnTo>
                          <a:pt x="77" y="49"/>
                        </a:lnTo>
                        <a:lnTo>
                          <a:pt x="75" y="46"/>
                        </a:lnTo>
                        <a:lnTo>
                          <a:pt x="68" y="46"/>
                        </a:lnTo>
                        <a:lnTo>
                          <a:pt x="66" y="44"/>
                        </a:lnTo>
                        <a:lnTo>
                          <a:pt x="65" y="42"/>
                        </a:lnTo>
                        <a:lnTo>
                          <a:pt x="63" y="40"/>
                        </a:lnTo>
                        <a:lnTo>
                          <a:pt x="62" y="38"/>
                        </a:lnTo>
                        <a:lnTo>
                          <a:pt x="60" y="38"/>
                        </a:lnTo>
                        <a:lnTo>
                          <a:pt x="58" y="38"/>
                        </a:lnTo>
                        <a:lnTo>
                          <a:pt x="56" y="37"/>
                        </a:lnTo>
                        <a:lnTo>
                          <a:pt x="55" y="37"/>
                        </a:lnTo>
                        <a:lnTo>
                          <a:pt x="53" y="36"/>
                        </a:lnTo>
                        <a:lnTo>
                          <a:pt x="51" y="36"/>
                        </a:lnTo>
                        <a:lnTo>
                          <a:pt x="50" y="34"/>
                        </a:lnTo>
                        <a:lnTo>
                          <a:pt x="49" y="33"/>
                        </a:lnTo>
                        <a:lnTo>
                          <a:pt x="46" y="33"/>
                        </a:lnTo>
                        <a:lnTo>
                          <a:pt x="42" y="31"/>
                        </a:lnTo>
                        <a:lnTo>
                          <a:pt x="37" y="29"/>
                        </a:lnTo>
                        <a:lnTo>
                          <a:pt x="32" y="26"/>
                        </a:lnTo>
                        <a:lnTo>
                          <a:pt x="27" y="23"/>
                        </a:lnTo>
                        <a:lnTo>
                          <a:pt x="23" y="20"/>
                        </a:lnTo>
                        <a:lnTo>
                          <a:pt x="20" y="18"/>
                        </a:lnTo>
                        <a:lnTo>
                          <a:pt x="19" y="16"/>
                        </a:lnTo>
                        <a:lnTo>
                          <a:pt x="18" y="15"/>
                        </a:lnTo>
                        <a:lnTo>
                          <a:pt x="15" y="12"/>
                        </a:lnTo>
                        <a:lnTo>
                          <a:pt x="13" y="12"/>
                        </a:lnTo>
                        <a:lnTo>
                          <a:pt x="10" y="12"/>
                        </a:lnTo>
                        <a:lnTo>
                          <a:pt x="8" y="12"/>
                        </a:lnTo>
                        <a:lnTo>
                          <a:pt x="6" y="11"/>
                        </a:lnTo>
                        <a:lnTo>
                          <a:pt x="4" y="10"/>
                        </a:lnTo>
                        <a:lnTo>
                          <a:pt x="2" y="6"/>
                        </a:lnTo>
                        <a:lnTo>
                          <a:pt x="0" y="0"/>
                        </a:lnTo>
                        <a:lnTo>
                          <a:pt x="370" y="157"/>
                        </a:lnTo>
                        <a:lnTo>
                          <a:pt x="350" y="275"/>
                        </a:lnTo>
                      </a:path>
                    </a:pathLst>
                  </a:custGeom>
                  <a:solidFill>
                    <a:srgbClr val="0033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91" name="Freeform 118"/>
                  <p:cNvSpPr>
                    <a:spLocks/>
                  </p:cNvSpPr>
                  <p:nvPr/>
                </p:nvSpPr>
                <p:spPr bwMode="auto">
                  <a:xfrm>
                    <a:off x="2432" y="1915"/>
                    <a:ext cx="191" cy="298"/>
                  </a:xfrm>
                  <a:custGeom>
                    <a:avLst/>
                    <a:gdLst>
                      <a:gd name="T0" fmla="*/ 56 w 191"/>
                      <a:gd name="T1" fmla="*/ 0 h 298"/>
                      <a:gd name="T2" fmla="*/ 133 w 191"/>
                      <a:gd name="T3" fmla="*/ 0 h 298"/>
                      <a:gd name="T4" fmla="*/ 190 w 191"/>
                      <a:gd name="T5" fmla="*/ 297 h 298"/>
                      <a:gd name="T6" fmla="*/ 0 w 191"/>
                      <a:gd name="T7" fmla="*/ 297 h 298"/>
                      <a:gd name="T8" fmla="*/ 56 w 191"/>
                      <a:gd name="T9" fmla="*/ 0 h 29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1"/>
                      <a:gd name="T16" fmla="*/ 0 h 298"/>
                      <a:gd name="T17" fmla="*/ 191 w 191"/>
                      <a:gd name="T18" fmla="*/ 298 h 29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1" h="298">
                        <a:moveTo>
                          <a:pt x="56" y="0"/>
                        </a:moveTo>
                        <a:lnTo>
                          <a:pt x="133" y="0"/>
                        </a:lnTo>
                        <a:lnTo>
                          <a:pt x="190" y="297"/>
                        </a:lnTo>
                        <a:lnTo>
                          <a:pt x="0" y="297"/>
                        </a:lnTo>
                        <a:lnTo>
                          <a:pt x="56" y="0"/>
                        </a:lnTo>
                      </a:path>
                    </a:pathLst>
                  </a:custGeom>
                  <a:solidFill>
                    <a:srgbClr val="66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92" name="Freeform 119"/>
                  <p:cNvSpPr>
                    <a:spLocks/>
                  </p:cNvSpPr>
                  <p:nvPr/>
                </p:nvSpPr>
                <p:spPr bwMode="auto">
                  <a:xfrm>
                    <a:off x="2565" y="1898"/>
                    <a:ext cx="142" cy="314"/>
                  </a:xfrm>
                  <a:custGeom>
                    <a:avLst/>
                    <a:gdLst>
                      <a:gd name="T0" fmla="*/ 0 w 142"/>
                      <a:gd name="T1" fmla="*/ 18 h 314"/>
                      <a:gd name="T2" fmla="*/ 74 w 142"/>
                      <a:gd name="T3" fmla="*/ 0 h 314"/>
                      <a:gd name="T4" fmla="*/ 141 w 142"/>
                      <a:gd name="T5" fmla="*/ 229 h 314"/>
                      <a:gd name="T6" fmla="*/ 57 w 142"/>
                      <a:gd name="T7" fmla="*/ 313 h 314"/>
                      <a:gd name="T8" fmla="*/ 0 w 142"/>
                      <a:gd name="T9" fmla="*/ 18 h 3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314"/>
                      <a:gd name="T17" fmla="*/ 142 w 142"/>
                      <a:gd name="T18" fmla="*/ 314 h 31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314">
                        <a:moveTo>
                          <a:pt x="0" y="18"/>
                        </a:moveTo>
                        <a:lnTo>
                          <a:pt x="74" y="0"/>
                        </a:lnTo>
                        <a:lnTo>
                          <a:pt x="141" y="229"/>
                        </a:lnTo>
                        <a:lnTo>
                          <a:pt x="57" y="313"/>
                        </a:lnTo>
                        <a:lnTo>
                          <a:pt x="0" y="18"/>
                        </a:lnTo>
                      </a:path>
                    </a:pathLst>
                  </a:custGeom>
                  <a:noFill/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93" name="Freeform 120"/>
                  <p:cNvSpPr>
                    <a:spLocks/>
                  </p:cNvSpPr>
                  <p:nvPr/>
                </p:nvSpPr>
                <p:spPr bwMode="auto">
                  <a:xfrm>
                    <a:off x="2083" y="1938"/>
                    <a:ext cx="371" cy="276"/>
                  </a:xfrm>
                  <a:custGeom>
                    <a:avLst/>
                    <a:gdLst>
                      <a:gd name="T0" fmla="*/ 350 w 371"/>
                      <a:gd name="T1" fmla="*/ 273 h 276"/>
                      <a:gd name="T2" fmla="*/ 347 w 371"/>
                      <a:gd name="T3" fmla="*/ 268 h 276"/>
                      <a:gd name="T4" fmla="*/ 345 w 371"/>
                      <a:gd name="T5" fmla="*/ 264 h 276"/>
                      <a:gd name="T6" fmla="*/ 333 w 371"/>
                      <a:gd name="T7" fmla="*/ 263 h 276"/>
                      <a:gd name="T8" fmla="*/ 320 w 371"/>
                      <a:gd name="T9" fmla="*/ 260 h 276"/>
                      <a:gd name="T10" fmla="*/ 308 w 371"/>
                      <a:gd name="T11" fmla="*/ 256 h 276"/>
                      <a:gd name="T12" fmla="*/ 295 w 371"/>
                      <a:gd name="T13" fmla="*/ 252 h 276"/>
                      <a:gd name="T14" fmla="*/ 282 w 371"/>
                      <a:gd name="T15" fmla="*/ 249 h 276"/>
                      <a:gd name="T16" fmla="*/ 276 w 371"/>
                      <a:gd name="T17" fmla="*/ 245 h 276"/>
                      <a:gd name="T18" fmla="*/ 261 w 371"/>
                      <a:gd name="T19" fmla="*/ 237 h 276"/>
                      <a:gd name="T20" fmla="*/ 244 w 371"/>
                      <a:gd name="T21" fmla="*/ 230 h 276"/>
                      <a:gd name="T22" fmla="*/ 239 w 371"/>
                      <a:gd name="T23" fmla="*/ 226 h 276"/>
                      <a:gd name="T24" fmla="*/ 234 w 371"/>
                      <a:gd name="T25" fmla="*/ 223 h 276"/>
                      <a:gd name="T26" fmla="*/ 229 w 371"/>
                      <a:gd name="T27" fmla="*/ 220 h 276"/>
                      <a:gd name="T28" fmla="*/ 227 w 371"/>
                      <a:gd name="T29" fmla="*/ 219 h 276"/>
                      <a:gd name="T30" fmla="*/ 225 w 371"/>
                      <a:gd name="T31" fmla="*/ 217 h 276"/>
                      <a:gd name="T32" fmla="*/ 220 w 371"/>
                      <a:gd name="T33" fmla="*/ 214 h 276"/>
                      <a:gd name="T34" fmla="*/ 216 w 371"/>
                      <a:gd name="T35" fmla="*/ 195 h 276"/>
                      <a:gd name="T36" fmla="*/ 208 w 371"/>
                      <a:gd name="T37" fmla="*/ 176 h 276"/>
                      <a:gd name="T38" fmla="*/ 204 w 371"/>
                      <a:gd name="T39" fmla="*/ 172 h 276"/>
                      <a:gd name="T40" fmla="*/ 201 w 371"/>
                      <a:gd name="T41" fmla="*/ 167 h 276"/>
                      <a:gd name="T42" fmla="*/ 197 w 371"/>
                      <a:gd name="T43" fmla="*/ 166 h 276"/>
                      <a:gd name="T44" fmla="*/ 193 w 371"/>
                      <a:gd name="T45" fmla="*/ 166 h 276"/>
                      <a:gd name="T46" fmla="*/ 185 w 371"/>
                      <a:gd name="T47" fmla="*/ 156 h 276"/>
                      <a:gd name="T48" fmla="*/ 175 w 371"/>
                      <a:gd name="T49" fmla="*/ 151 h 276"/>
                      <a:gd name="T50" fmla="*/ 169 w 371"/>
                      <a:gd name="T51" fmla="*/ 146 h 276"/>
                      <a:gd name="T52" fmla="*/ 159 w 371"/>
                      <a:gd name="T53" fmla="*/ 142 h 276"/>
                      <a:gd name="T54" fmla="*/ 147 w 371"/>
                      <a:gd name="T55" fmla="*/ 136 h 276"/>
                      <a:gd name="T56" fmla="*/ 143 w 371"/>
                      <a:gd name="T57" fmla="*/ 131 h 276"/>
                      <a:gd name="T58" fmla="*/ 134 w 371"/>
                      <a:gd name="T59" fmla="*/ 125 h 276"/>
                      <a:gd name="T60" fmla="*/ 131 w 371"/>
                      <a:gd name="T61" fmla="*/ 118 h 276"/>
                      <a:gd name="T62" fmla="*/ 122 w 371"/>
                      <a:gd name="T63" fmla="*/ 103 h 276"/>
                      <a:gd name="T64" fmla="*/ 108 w 371"/>
                      <a:gd name="T65" fmla="*/ 90 h 276"/>
                      <a:gd name="T66" fmla="*/ 102 w 371"/>
                      <a:gd name="T67" fmla="*/ 88 h 276"/>
                      <a:gd name="T68" fmla="*/ 98 w 371"/>
                      <a:gd name="T69" fmla="*/ 83 h 276"/>
                      <a:gd name="T70" fmla="*/ 98 w 371"/>
                      <a:gd name="T71" fmla="*/ 77 h 276"/>
                      <a:gd name="T72" fmla="*/ 94 w 371"/>
                      <a:gd name="T73" fmla="*/ 77 h 276"/>
                      <a:gd name="T74" fmla="*/ 84 w 371"/>
                      <a:gd name="T75" fmla="*/ 64 h 276"/>
                      <a:gd name="T76" fmla="*/ 75 w 371"/>
                      <a:gd name="T77" fmla="*/ 46 h 276"/>
                      <a:gd name="T78" fmla="*/ 66 w 371"/>
                      <a:gd name="T79" fmla="*/ 44 h 276"/>
                      <a:gd name="T80" fmla="*/ 62 w 371"/>
                      <a:gd name="T81" fmla="*/ 38 h 276"/>
                      <a:gd name="T82" fmla="*/ 58 w 371"/>
                      <a:gd name="T83" fmla="*/ 38 h 276"/>
                      <a:gd name="T84" fmla="*/ 53 w 371"/>
                      <a:gd name="T85" fmla="*/ 36 h 276"/>
                      <a:gd name="T86" fmla="*/ 49 w 371"/>
                      <a:gd name="T87" fmla="*/ 33 h 276"/>
                      <a:gd name="T88" fmla="*/ 42 w 371"/>
                      <a:gd name="T89" fmla="*/ 31 h 276"/>
                      <a:gd name="T90" fmla="*/ 27 w 371"/>
                      <a:gd name="T91" fmla="*/ 23 h 276"/>
                      <a:gd name="T92" fmla="*/ 19 w 371"/>
                      <a:gd name="T93" fmla="*/ 16 h 276"/>
                      <a:gd name="T94" fmla="*/ 15 w 371"/>
                      <a:gd name="T95" fmla="*/ 12 h 276"/>
                      <a:gd name="T96" fmla="*/ 8 w 371"/>
                      <a:gd name="T97" fmla="*/ 12 h 276"/>
                      <a:gd name="T98" fmla="*/ 2 w 371"/>
                      <a:gd name="T99" fmla="*/ 6 h 276"/>
                      <a:gd name="T100" fmla="*/ 350 w 371"/>
                      <a:gd name="T101" fmla="*/ 275 h 27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371"/>
                      <a:gd name="T154" fmla="*/ 0 h 276"/>
                      <a:gd name="T155" fmla="*/ 371 w 371"/>
                      <a:gd name="T156" fmla="*/ 276 h 27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371" h="276">
                        <a:moveTo>
                          <a:pt x="350" y="275"/>
                        </a:moveTo>
                        <a:lnTo>
                          <a:pt x="350" y="275"/>
                        </a:lnTo>
                        <a:lnTo>
                          <a:pt x="350" y="273"/>
                        </a:lnTo>
                        <a:lnTo>
                          <a:pt x="350" y="270"/>
                        </a:lnTo>
                        <a:lnTo>
                          <a:pt x="349" y="268"/>
                        </a:lnTo>
                        <a:lnTo>
                          <a:pt x="347" y="268"/>
                        </a:lnTo>
                        <a:lnTo>
                          <a:pt x="346" y="266"/>
                        </a:lnTo>
                        <a:lnTo>
                          <a:pt x="345" y="264"/>
                        </a:lnTo>
                        <a:lnTo>
                          <a:pt x="341" y="264"/>
                        </a:lnTo>
                        <a:lnTo>
                          <a:pt x="337" y="264"/>
                        </a:lnTo>
                        <a:lnTo>
                          <a:pt x="333" y="263"/>
                        </a:lnTo>
                        <a:lnTo>
                          <a:pt x="329" y="262"/>
                        </a:lnTo>
                        <a:lnTo>
                          <a:pt x="324" y="261"/>
                        </a:lnTo>
                        <a:lnTo>
                          <a:pt x="320" y="260"/>
                        </a:lnTo>
                        <a:lnTo>
                          <a:pt x="316" y="259"/>
                        </a:lnTo>
                        <a:lnTo>
                          <a:pt x="312" y="258"/>
                        </a:lnTo>
                        <a:lnTo>
                          <a:pt x="308" y="256"/>
                        </a:lnTo>
                        <a:lnTo>
                          <a:pt x="303" y="255"/>
                        </a:lnTo>
                        <a:lnTo>
                          <a:pt x="299" y="254"/>
                        </a:lnTo>
                        <a:lnTo>
                          <a:pt x="295" y="252"/>
                        </a:lnTo>
                        <a:lnTo>
                          <a:pt x="291" y="251"/>
                        </a:lnTo>
                        <a:lnTo>
                          <a:pt x="286" y="250"/>
                        </a:lnTo>
                        <a:lnTo>
                          <a:pt x="282" y="249"/>
                        </a:lnTo>
                        <a:lnTo>
                          <a:pt x="278" y="248"/>
                        </a:lnTo>
                        <a:lnTo>
                          <a:pt x="276" y="245"/>
                        </a:lnTo>
                        <a:lnTo>
                          <a:pt x="272" y="242"/>
                        </a:lnTo>
                        <a:lnTo>
                          <a:pt x="267" y="240"/>
                        </a:lnTo>
                        <a:lnTo>
                          <a:pt x="261" y="237"/>
                        </a:lnTo>
                        <a:lnTo>
                          <a:pt x="255" y="234"/>
                        </a:lnTo>
                        <a:lnTo>
                          <a:pt x="249" y="232"/>
                        </a:lnTo>
                        <a:lnTo>
                          <a:pt x="244" y="230"/>
                        </a:lnTo>
                        <a:lnTo>
                          <a:pt x="240" y="227"/>
                        </a:lnTo>
                        <a:lnTo>
                          <a:pt x="239" y="226"/>
                        </a:lnTo>
                        <a:lnTo>
                          <a:pt x="237" y="225"/>
                        </a:lnTo>
                        <a:lnTo>
                          <a:pt x="235" y="224"/>
                        </a:lnTo>
                        <a:lnTo>
                          <a:pt x="234" y="223"/>
                        </a:lnTo>
                        <a:lnTo>
                          <a:pt x="232" y="222"/>
                        </a:lnTo>
                        <a:lnTo>
                          <a:pt x="231" y="221"/>
                        </a:lnTo>
                        <a:lnTo>
                          <a:pt x="229" y="220"/>
                        </a:lnTo>
                        <a:lnTo>
                          <a:pt x="227" y="220"/>
                        </a:lnTo>
                        <a:lnTo>
                          <a:pt x="227" y="219"/>
                        </a:lnTo>
                        <a:lnTo>
                          <a:pt x="226" y="219"/>
                        </a:lnTo>
                        <a:lnTo>
                          <a:pt x="225" y="218"/>
                        </a:lnTo>
                        <a:lnTo>
                          <a:pt x="225" y="217"/>
                        </a:lnTo>
                        <a:lnTo>
                          <a:pt x="220" y="217"/>
                        </a:lnTo>
                        <a:lnTo>
                          <a:pt x="220" y="214"/>
                        </a:lnTo>
                        <a:lnTo>
                          <a:pt x="219" y="209"/>
                        </a:lnTo>
                        <a:lnTo>
                          <a:pt x="218" y="202"/>
                        </a:lnTo>
                        <a:lnTo>
                          <a:pt x="216" y="195"/>
                        </a:lnTo>
                        <a:lnTo>
                          <a:pt x="214" y="187"/>
                        </a:lnTo>
                        <a:lnTo>
                          <a:pt x="211" y="181"/>
                        </a:lnTo>
                        <a:lnTo>
                          <a:pt x="208" y="176"/>
                        </a:lnTo>
                        <a:lnTo>
                          <a:pt x="204" y="175"/>
                        </a:lnTo>
                        <a:lnTo>
                          <a:pt x="204" y="172"/>
                        </a:lnTo>
                        <a:lnTo>
                          <a:pt x="204" y="170"/>
                        </a:lnTo>
                        <a:lnTo>
                          <a:pt x="202" y="169"/>
                        </a:lnTo>
                        <a:lnTo>
                          <a:pt x="201" y="167"/>
                        </a:lnTo>
                        <a:lnTo>
                          <a:pt x="198" y="167"/>
                        </a:lnTo>
                        <a:lnTo>
                          <a:pt x="197" y="166"/>
                        </a:lnTo>
                        <a:lnTo>
                          <a:pt x="195" y="166"/>
                        </a:lnTo>
                        <a:lnTo>
                          <a:pt x="193" y="166"/>
                        </a:lnTo>
                        <a:lnTo>
                          <a:pt x="191" y="162"/>
                        </a:lnTo>
                        <a:lnTo>
                          <a:pt x="188" y="159"/>
                        </a:lnTo>
                        <a:lnTo>
                          <a:pt x="185" y="156"/>
                        </a:lnTo>
                        <a:lnTo>
                          <a:pt x="181" y="155"/>
                        </a:lnTo>
                        <a:lnTo>
                          <a:pt x="178" y="153"/>
                        </a:lnTo>
                        <a:lnTo>
                          <a:pt x="175" y="151"/>
                        </a:lnTo>
                        <a:lnTo>
                          <a:pt x="172" y="149"/>
                        </a:lnTo>
                        <a:lnTo>
                          <a:pt x="169" y="146"/>
                        </a:lnTo>
                        <a:lnTo>
                          <a:pt x="166" y="145"/>
                        </a:lnTo>
                        <a:lnTo>
                          <a:pt x="163" y="144"/>
                        </a:lnTo>
                        <a:lnTo>
                          <a:pt x="159" y="142"/>
                        </a:lnTo>
                        <a:lnTo>
                          <a:pt x="155" y="141"/>
                        </a:lnTo>
                        <a:lnTo>
                          <a:pt x="151" y="138"/>
                        </a:lnTo>
                        <a:lnTo>
                          <a:pt x="147" y="136"/>
                        </a:lnTo>
                        <a:lnTo>
                          <a:pt x="145" y="134"/>
                        </a:lnTo>
                        <a:lnTo>
                          <a:pt x="143" y="131"/>
                        </a:lnTo>
                        <a:lnTo>
                          <a:pt x="140" y="130"/>
                        </a:lnTo>
                        <a:lnTo>
                          <a:pt x="137" y="128"/>
                        </a:lnTo>
                        <a:lnTo>
                          <a:pt x="134" y="125"/>
                        </a:lnTo>
                        <a:lnTo>
                          <a:pt x="132" y="123"/>
                        </a:lnTo>
                        <a:lnTo>
                          <a:pt x="131" y="118"/>
                        </a:lnTo>
                        <a:lnTo>
                          <a:pt x="129" y="113"/>
                        </a:lnTo>
                        <a:lnTo>
                          <a:pt x="126" y="108"/>
                        </a:lnTo>
                        <a:lnTo>
                          <a:pt x="122" y="103"/>
                        </a:lnTo>
                        <a:lnTo>
                          <a:pt x="117" y="98"/>
                        </a:lnTo>
                        <a:lnTo>
                          <a:pt x="113" y="94"/>
                        </a:lnTo>
                        <a:lnTo>
                          <a:pt x="108" y="90"/>
                        </a:lnTo>
                        <a:lnTo>
                          <a:pt x="104" y="88"/>
                        </a:lnTo>
                        <a:lnTo>
                          <a:pt x="102" y="88"/>
                        </a:lnTo>
                        <a:lnTo>
                          <a:pt x="101" y="87"/>
                        </a:lnTo>
                        <a:lnTo>
                          <a:pt x="99" y="85"/>
                        </a:lnTo>
                        <a:lnTo>
                          <a:pt x="98" y="83"/>
                        </a:lnTo>
                        <a:lnTo>
                          <a:pt x="97" y="82"/>
                        </a:lnTo>
                        <a:lnTo>
                          <a:pt x="98" y="77"/>
                        </a:lnTo>
                        <a:lnTo>
                          <a:pt x="97" y="76"/>
                        </a:lnTo>
                        <a:lnTo>
                          <a:pt x="96" y="76"/>
                        </a:lnTo>
                        <a:lnTo>
                          <a:pt x="94" y="77"/>
                        </a:lnTo>
                        <a:lnTo>
                          <a:pt x="91" y="76"/>
                        </a:lnTo>
                        <a:lnTo>
                          <a:pt x="87" y="72"/>
                        </a:lnTo>
                        <a:lnTo>
                          <a:pt x="84" y="64"/>
                        </a:lnTo>
                        <a:lnTo>
                          <a:pt x="80" y="49"/>
                        </a:lnTo>
                        <a:lnTo>
                          <a:pt x="77" y="49"/>
                        </a:lnTo>
                        <a:lnTo>
                          <a:pt x="75" y="46"/>
                        </a:lnTo>
                        <a:lnTo>
                          <a:pt x="68" y="46"/>
                        </a:lnTo>
                        <a:lnTo>
                          <a:pt x="66" y="44"/>
                        </a:lnTo>
                        <a:lnTo>
                          <a:pt x="65" y="42"/>
                        </a:lnTo>
                        <a:lnTo>
                          <a:pt x="63" y="40"/>
                        </a:lnTo>
                        <a:lnTo>
                          <a:pt x="62" y="38"/>
                        </a:lnTo>
                        <a:lnTo>
                          <a:pt x="60" y="38"/>
                        </a:lnTo>
                        <a:lnTo>
                          <a:pt x="58" y="38"/>
                        </a:lnTo>
                        <a:lnTo>
                          <a:pt x="56" y="37"/>
                        </a:lnTo>
                        <a:lnTo>
                          <a:pt x="55" y="37"/>
                        </a:lnTo>
                        <a:lnTo>
                          <a:pt x="53" y="36"/>
                        </a:lnTo>
                        <a:lnTo>
                          <a:pt x="51" y="36"/>
                        </a:lnTo>
                        <a:lnTo>
                          <a:pt x="50" y="34"/>
                        </a:lnTo>
                        <a:lnTo>
                          <a:pt x="49" y="33"/>
                        </a:lnTo>
                        <a:lnTo>
                          <a:pt x="46" y="33"/>
                        </a:lnTo>
                        <a:lnTo>
                          <a:pt x="42" y="31"/>
                        </a:lnTo>
                        <a:lnTo>
                          <a:pt x="37" y="29"/>
                        </a:lnTo>
                        <a:lnTo>
                          <a:pt x="32" y="26"/>
                        </a:lnTo>
                        <a:lnTo>
                          <a:pt x="27" y="23"/>
                        </a:lnTo>
                        <a:lnTo>
                          <a:pt x="23" y="20"/>
                        </a:lnTo>
                        <a:lnTo>
                          <a:pt x="20" y="18"/>
                        </a:lnTo>
                        <a:lnTo>
                          <a:pt x="19" y="16"/>
                        </a:lnTo>
                        <a:lnTo>
                          <a:pt x="18" y="15"/>
                        </a:lnTo>
                        <a:lnTo>
                          <a:pt x="15" y="12"/>
                        </a:lnTo>
                        <a:lnTo>
                          <a:pt x="13" y="12"/>
                        </a:lnTo>
                        <a:lnTo>
                          <a:pt x="10" y="12"/>
                        </a:lnTo>
                        <a:lnTo>
                          <a:pt x="8" y="12"/>
                        </a:lnTo>
                        <a:lnTo>
                          <a:pt x="6" y="11"/>
                        </a:lnTo>
                        <a:lnTo>
                          <a:pt x="4" y="10"/>
                        </a:lnTo>
                        <a:lnTo>
                          <a:pt x="2" y="6"/>
                        </a:lnTo>
                        <a:lnTo>
                          <a:pt x="0" y="0"/>
                        </a:lnTo>
                        <a:lnTo>
                          <a:pt x="370" y="157"/>
                        </a:lnTo>
                        <a:lnTo>
                          <a:pt x="350" y="275"/>
                        </a:lnTo>
                      </a:path>
                    </a:pathLst>
                  </a:custGeom>
                  <a:noFill/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072" name="Group 121"/>
              <p:cNvGrpSpPr>
                <a:grpSpLocks/>
              </p:cNvGrpSpPr>
              <p:nvPr/>
            </p:nvGrpSpPr>
            <p:grpSpPr bwMode="auto">
              <a:xfrm>
                <a:off x="3215" y="2170"/>
                <a:ext cx="186" cy="217"/>
                <a:chOff x="3215" y="2170"/>
                <a:chExt cx="186" cy="217"/>
              </a:xfrm>
            </p:grpSpPr>
            <p:sp>
              <p:nvSpPr>
                <p:cNvPr id="2073" name="Freeform 122"/>
                <p:cNvSpPr>
                  <a:spLocks/>
                </p:cNvSpPr>
                <p:nvPr/>
              </p:nvSpPr>
              <p:spPr bwMode="auto">
                <a:xfrm>
                  <a:off x="3215" y="2180"/>
                  <a:ext cx="129" cy="207"/>
                </a:xfrm>
                <a:custGeom>
                  <a:avLst/>
                  <a:gdLst>
                    <a:gd name="T0" fmla="*/ 38 w 129"/>
                    <a:gd name="T1" fmla="*/ 0 h 207"/>
                    <a:gd name="T2" fmla="*/ 89 w 129"/>
                    <a:gd name="T3" fmla="*/ 0 h 207"/>
                    <a:gd name="T4" fmla="*/ 128 w 129"/>
                    <a:gd name="T5" fmla="*/ 206 h 207"/>
                    <a:gd name="T6" fmla="*/ 0 w 129"/>
                    <a:gd name="T7" fmla="*/ 206 h 207"/>
                    <a:gd name="T8" fmla="*/ 38 w 129"/>
                    <a:gd name="T9" fmla="*/ 0 h 20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9"/>
                    <a:gd name="T16" fmla="*/ 0 h 207"/>
                    <a:gd name="T17" fmla="*/ 129 w 129"/>
                    <a:gd name="T18" fmla="*/ 207 h 20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9" h="207">
                      <a:moveTo>
                        <a:pt x="38" y="0"/>
                      </a:moveTo>
                      <a:lnTo>
                        <a:pt x="89" y="0"/>
                      </a:lnTo>
                      <a:lnTo>
                        <a:pt x="128" y="206"/>
                      </a:lnTo>
                      <a:lnTo>
                        <a:pt x="0" y="206"/>
                      </a:lnTo>
                      <a:lnTo>
                        <a:pt x="38" y="0"/>
                      </a:lnTo>
                    </a:path>
                  </a:pathLst>
                </a:custGeom>
                <a:solidFill>
                  <a:srgbClr val="66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4" name="Freeform 123"/>
                <p:cNvSpPr>
                  <a:spLocks/>
                </p:cNvSpPr>
                <p:nvPr/>
              </p:nvSpPr>
              <p:spPr bwMode="auto">
                <a:xfrm>
                  <a:off x="3305" y="2170"/>
                  <a:ext cx="96" cy="216"/>
                </a:xfrm>
                <a:custGeom>
                  <a:avLst/>
                  <a:gdLst>
                    <a:gd name="T0" fmla="*/ 0 w 96"/>
                    <a:gd name="T1" fmla="*/ 13 h 217"/>
                    <a:gd name="T2" fmla="*/ 50 w 96"/>
                    <a:gd name="T3" fmla="*/ 0 h 217"/>
                    <a:gd name="T4" fmla="*/ 95 w 96"/>
                    <a:gd name="T5" fmla="*/ 131 h 217"/>
                    <a:gd name="T6" fmla="*/ 38 w 96"/>
                    <a:gd name="T7" fmla="*/ 189 h 217"/>
                    <a:gd name="T8" fmla="*/ 0 w 96"/>
                    <a:gd name="T9" fmla="*/ 13 h 2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6"/>
                    <a:gd name="T16" fmla="*/ 0 h 217"/>
                    <a:gd name="T17" fmla="*/ 96 w 96"/>
                    <a:gd name="T18" fmla="*/ 217 h 2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6" h="217">
                      <a:moveTo>
                        <a:pt x="0" y="13"/>
                      </a:moveTo>
                      <a:lnTo>
                        <a:pt x="50" y="0"/>
                      </a:lnTo>
                      <a:lnTo>
                        <a:pt x="95" y="158"/>
                      </a:lnTo>
                      <a:lnTo>
                        <a:pt x="38" y="216"/>
                      </a:lnTo>
                      <a:lnTo>
                        <a:pt x="0" y="13"/>
                      </a:lnTo>
                    </a:path>
                  </a:pathLst>
                </a:cu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5" name="Freeform 124"/>
                <p:cNvSpPr>
                  <a:spLocks/>
                </p:cNvSpPr>
                <p:nvPr/>
              </p:nvSpPr>
              <p:spPr bwMode="auto">
                <a:xfrm>
                  <a:off x="3253" y="2170"/>
                  <a:ext cx="105" cy="16"/>
                </a:xfrm>
                <a:custGeom>
                  <a:avLst/>
                  <a:gdLst>
                    <a:gd name="T0" fmla="*/ 59 w 105"/>
                    <a:gd name="T1" fmla="*/ 0 h 17"/>
                    <a:gd name="T2" fmla="*/ 0 w 105"/>
                    <a:gd name="T3" fmla="*/ 8 h 17"/>
                    <a:gd name="T4" fmla="*/ 51 w 105"/>
                    <a:gd name="T5" fmla="*/ 8 h 17"/>
                    <a:gd name="T6" fmla="*/ 104 w 105"/>
                    <a:gd name="T7" fmla="*/ 0 h 17"/>
                    <a:gd name="T8" fmla="*/ 59 w 105"/>
                    <a:gd name="T9" fmla="*/ 0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5"/>
                    <a:gd name="T16" fmla="*/ 0 h 17"/>
                    <a:gd name="T17" fmla="*/ 105 w 105"/>
                    <a:gd name="T18" fmla="*/ 17 h 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5" h="17">
                      <a:moveTo>
                        <a:pt x="59" y="0"/>
                      </a:moveTo>
                      <a:lnTo>
                        <a:pt x="0" y="16"/>
                      </a:lnTo>
                      <a:lnTo>
                        <a:pt x="51" y="16"/>
                      </a:lnTo>
                      <a:lnTo>
                        <a:pt x="104" y="0"/>
                      </a:lnTo>
                      <a:lnTo>
                        <a:pt x="59" y="0"/>
                      </a:lnTo>
                    </a:path>
                  </a:pathLst>
                </a:cu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6" name="Freeform 125"/>
                <p:cNvSpPr>
                  <a:spLocks/>
                </p:cNvSpPr>
                <p:nvPr/>
              </p:nvSpPr>
              <p:spPr bwMode="auto">
                <a:xfrm>
                  <a:off x="3253" y="2170"/>
                  <a:ext cx="105" cy="16"/>
                </a:xfrm>
                <a:custGeom>
                  <a:avLst/>
                  <a:gdLst>
                    <a:gd name="T0" fmla="*/ 59 w 105"/>
                    <a:gd name="T1" fmla="*/ 0 h 17"/>
                    <a:gd name="T2" fmla="*/ 0 w 105"/>
                    <a:gd name="T3" fmla="*/ 8 h 17"/>
                    <a:gd name="T4" fmla="*/ 51 w 105"/>
                    <a:gd name="T5" fmla="*/ 8 h 17"/>
                    <a:gd name="T6" fmla="*/ 104 w 105"/>
                    <a:gd name="T7" fmla="*/ 0 h 17"/>
                    <a:gd name="T8" fmla="*/ 59 w 105"/>
                    <a:gd name="T9" fmla="*/ 0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5"/>
                    <a:gd name="T16" fmla="*/ 0 h 17"/>
                    <a:gd name="T17" fmla="*/ 105 w 105"/>
                    <a:gd name="T18" fmla="*/ 17 h 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5" h="17">
                      <a:moveTo>
                        <a:pt x="59" y="0"/>
                      </a:moveTo>
                      <a:lnTo>
                        <a:pt x="0" y="16"/>
                      </a:lnTo>
                      <a:lnTo>
                        <a:pt x="51" y="16"/>
                      </a:lnTo>
                      <a:lnTo>
                        <a:pt x="104" y="0"/>
                      </a:lnTo>
                      <a:lnTo>
                        <a:pt x="59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077" name="Group 126"/>
                <p:cNvGrpSpPr>
                  <a:grpSpLocks/>
                </p:cNvGrpSpPr>
                <p:nvPr/>
              </p:nvGrpSpPr>
              <p:grpSpPr bwMode="auto">
                <a:xfrm>
                  <a:off x="3215" y="2170"/>
                  <a:ext cx="186" cy="217"/>
                  <a:chOff x="3215" y="2170"/>
                  <a:chExt cx="186" cy="217"/>
                </a:xfrm>
              </p:grpSpPr>
              <p:sp>
                <p:nvSpPr>
                  <p:cNvPr id="2078" name="Freeform 127"/>
                  <p:cNvSpPr>
                    <a:spLocks/>
                  </p:cNvSpPr>
                  <p:nvPr/>
                </p:nvSpPr>
                <p:spPr bwMode="auto">
                  <a:xfrm>
                    <a:off x="3215" y="2180"/>
                    <a:ext cx="129" cy="207"/>
                  </a:xfrm>
                  <a:custGeom>
                    <a:avLst/>
                    <a:gdLst>
                      <a:gd name="T0" fmla="*/ 38 w 129"/>
                      <a:gd name="T1" fmla="*/ 0 h 207"/>
                      <a:gd name="T2" fmla="*/ 89 w 129"/>
                      <a:gd name="T3" fmla="*/ 0 h 207"/>
                      <a:gd name="T4" fmla="*/ 128 w 129"/>
                      <a:gd name="T5" fmla="*/ 206 h 207"/>
                      <a:gd name="T6" fmla="*/ 0 w 129"/>
                      <a:gd name="T7" fmla="*/ 206 h 207"/>
                      <a:gd name="T8" fmla="*/ 38 w 129"/>
                      <a:gd name="T9" fmla="*/ 0 h 20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9"/>
                      <a:gd name="T16" fmla="*/ 0 h 207"/>
                      <a:gd name="T17" fmla="*/ 129 w 129"/>
                      <a:gd name="T18" fmla="*/ 207 h 20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9" h="207">
                        <a:moveTo>
                          <a:pt x="38" y="0"/>
                        </a:moveTo>
                        <a:lnTo>
                          <a:pt x="89" y="0"/>
                        </a:lnTo>
                        <a:lnTo>
                          <a:pt x="128" y="206"/>
                        </a:lnTo>
                        <a:lnTo>
                          <a:pt x="0" y="206"/>
                        </a:lnTo>
                        <a:lnTo>
                          <a:pt x="38" y="0"/>
                        </a:lnTo>
                      </a:path>
                    </a:pathLst>
                  </a:custGeom>
                  <a:noFill/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9" name="Freeform 128"/>
                  <p:cNvSpPr>
                    <a:spLocks/>
                  </p:cNvSpPr>
                  <p:nvPr/>
                </p:nvSpPr>
                <p:spPr bwMode="auto">
                  <a:xfrm>
                    <a:off x="3305" y="2170"/>
                    <a:ext cx="96" cy="216"/>
                  </a:xfrm>
                  <a:custGeom>
                    <a:avLst/>
                    <a:gdLst>
                      <a:gd name="T0" fmla="*/ 0 w 96"/>
                      <a:gd name="T1" fmla="*/ 13 h 217"/>
                      <a:gd name="T2" fmla="*/ 50 w 96"/>
                      <a:gd name="T3" fmla="*/ 0 h 217"/>
                      <a:gd name="T4" fmla="*/ 95 w 96"/>
                      <a:gd name="T5" fmla="*/ 131 h 217"/>
                      <a:gd name="T6" fmla="*/ 38 w 96"/>
                      <a:gd name="T7" fmla="*/ 189 h 217"/>
                      <a:gd name="T8" fmla="*/ 0 w 96"/>
                      <a:gd name="T9" fmla="*/ 13 h 2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6"/>
                      <a:gd name="T16" fmla="*/ 0 h 217"/>
                      <a:gd name="T17" fmla="*/ 96 w 96"/>
                      <a:gd name="T18" fmla="*/ 217 h 2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6" h="217">
                        <a:moveTo>
                          <a:pt x="0" y="13"/>
                        </a:moveTo>
                        <a:lnTo>
                          <a:pt x="50" y="0"/>
                        </a:lnTo>
                        <a:lnTo>
                          <a:pt x="95" y="158"/>
                        </a:lnTo>
                        <a:lnTo>
                          <a:pt x="38" y="216"/>
                        </a:lnTo>
                        <a:lnTo>
                          <a:pt x="0" y="13"/>
                        </a:lnTo>
                      </a:path>
                    </a:pathLst>
                  </a:custGeom>
                  <a:noFill/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2070" name="Freeform 129"/>
            <p:cNvSpPr>
              <a:spLocks/>
            </p:cNvSpPr>
            <p:nvPr/>
          </p:nvSpPr>
          <p:spPr bwMode="auto">
            <a:xfrm>
              <a:off x="2967" y="2160"/>
              <a:ext cx="261" cy="234"/>
            </a:xfrm>
            <a:custGeom>
              <a:avLst/>
              <a:gdLst>
                <a:gd name="T0" fmla="*/ 244 w 261"/>
                <a:gd name="T1" fmla="*/ 230 h 234"/>
                <a:gd name="T2" fmla="*/ 242 w 261"/>
                <a:gd name="T3" fmla="*/ 227 h 234"/>
                <a:gd name="T4" fmla="*/ 228 w 261"/>
                <a:gd name="T5" fmla="*/ 224 h 234"/>
                <a:gd name="T6" fmla="*/ 209 w 261"/>
                <a:gd name="T7" fmla="*/ 218 h 234"/>
                <a:gd name="T8" fmla="*/ 189 w 261"/>
                <a:gd name="T9" fmla="*/ 213 h 234"/>
                <a:gd name="T10" fmla="*/ 180 w 261"/>
                <a:gd name="T11" fmla="*/ 206 h 234"/>
                <a:gd name="T12" fmla="*/ 167 w 261"/>
                <a:gd name="T13" fmla="*/ 201 h 234"/>
                <a:gd name="T14" fmla="*/ 158 w 261"/>
                <a:gd name="T15" fmla="*/ 196 h 234"/>
                <a:gd name="T16" fmla="*/ 150 w 261"/>
                <a:gd name="T17" fmla="*/ 191 h 234"/>
                <a:gd name="T18" fmla="*/ 149 w 261"/>
                <a:gd name="T19" fmla="*/ 190 h 234"/>
                <a:gd name="T20" fmla="*/ 144 w 261"/>
                <a:gd name="T21" fmla="*/ 187 h 234"/>
                <a:gd name="T22" fmla="*/ 141 w 261"/>
                <a:gd name="T23" fmla="*/ 172 h 234"/>
                <a:gd name="T24" fmla="*/ 135 w 261"/>
                <a:gd name="T25" fmla="*/ 157 h 234"/>
                <a:gd name="T26" fmla="*/ 132 w 261"/>
                <a:gd name="T27" fmla="*/ 153 h 234"/>
                <a:gd name="T28" fmla="*/ 128 w 261"/>
                <a:gd name="T29" fmla="*/ 150 h 234"/>
                <a:gd name="T30" fmla="*/ 123 w 261"/>
                <a:gd name="T31" fmla="*/ 150 h 234"/>
                <a:gd name="T32" fmla="*/ 117 w 261"/>
                <a:gd name="T33" fmla="*/ 143 h 234"/>
                <a:gd name="T34" fmla="*/ 110 w 261"/>
                <a:gd name="T35" fmla="*/ 138 h 234"/>
                <a:gd name="T36" fmla="*/ 103 w 261"/>
                <a:gd name="T37" fmla="*/ 134 h 234"/>
                <a:gd name="T38" fmla="*/ 94 w 261"/>
                <a:gd name="T39" fmla="*/ 130 h 234"/>
                <a:gd name="T40" fmla="*/ 87 w 261"/>
                <a:gd name="T41" fmla="*/ 124 h 234"/>
                <a:gd name="T42" fmla="*/ 80 w 261"/>
                <a:gd name="T43" fmla="*/ 120 h 234"/>
                <a:gd name="T44" fmla="*/ 76 w 261"/>
                <a:gd name="T45" fmla="*/ 113 h 234"/>
                <a:gd name="T46" fmla="*/ 69 w 261"/>
                <a:gd name="T47" fmla="*/ 102 h 234"/>
                <a:gd name="T48" fmla="*/ 59 w 261"/>
                <a:gd name="T49" fmla="*/ 92 h 234"/>
                <a:gd name="T50" fmla="*/ 54 w 261"/>
                <a:gd name="T51" fmla="*/ 90 h 234"/>
                <a:gd name="T52" fmla="*/ 59 w 261"/>
                <a:gd name="T53" fmla="*/ 89 h 234"/>
                <a:gd name="T54" fmla="*/ 64 w 261"/>
                <a:gd name="T55" fmla="*/ 88 h 234"/>
                <a:gd name="T56" fmla="*/ 66 w 261"/>
                <a:gd name="T57" fmla="*/ 84 h 234"/>
                <a:gd name="T58" fmla="*/ 64 w 261"/>
                <a:gd name="T59" fmla="*/ 91 h 234"/>
                <a:gd name="T60" fmla="*/ 56 w 261"/>
                <a:gd name="T61" fmla="*/ 74 h 234"/>
                <a:gd name="T62" fmla="*/ 40 w 261"/>
                <a:gd name="T63" fmla="*/ 62 h 234"/>
                <a:gd name="T64" fmla="*/ 38 w 261"/>
                <a:gd name="T65" fmla="*/ 55 h 234"/>
                <a:gd name="T66" fmla="*/ 35 w 261"/>
                <a:gd name="T67" fmla="*/ 45 h 234"/>
                <a:gd name="T68" fmla="*/ 30 w 261"/>
                <a:gd name="T69" fmla="*/ 47 h 234"/>
                <a:gd name="T70" fmla="*/ 31 w 261"/>
                <a:gd name="T71" fmla="*/ 53 h 234"/>
                <a:gd name="T72" fmla="*/ 33 w 261"/>
                <a:gd name="T73" fmla="*/ 48 h 234"/>
                <a:gd name="T74" fmla="*/ 36 w 261"/>
                <a:gd name="T75" fmla="*/ 52 h 234"/>
                <a:gd name="T76" fmla="*/ 32 w 261"/>
                <a:gd name="T77" fmla="*/ 47 h 234"/>
                <a:gd name="T78" fmla="*/ 23 w 261"/>
                <a:gd name="T79" fmla="*/ 25 h 234"/>
                <a:gd name="T80" fmla="*/ 15 w 261"/>
                <a:gd name="T81" fmla="*/ 15 h 234"/>
                <a:gd name="T82" fmla="*/ 20 w 261"/>
                <a:gd name="T83" fmla="*/ 26 h 234"/>
                <a:gd name="T84" fmla="*/ 0 w 261"/>
                <a:gd name="T85" fmla="*/ 4 h 2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1"/>
                <a:gd name="T130" fmla="*/ 0 h 234"/>
                <a:gd name="T131" fmla="*/ 261 w 261"/>
                <a:gd name="T132" fmla="*/ 234 h 2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1" h="234">
                  <a:moveTo>
                    <a:pt x="245" y="233"/>
                  </a:moveTo>
                  <a:lnTo>
                    <a:pt x="244" y="232"/>
                  </a:lnTo>
                  <a:lnTo>
                    <a:pt x="244" y="230"/>
                  </a:lnTo>
                  <a:lnTo>
                    <a:pt x="244" y="229"/>
                  </a:lnTo>
                  <a:lnTo>
                    <a:pt x="242" y="228"/>
                  </a:lnTo>
                  <a:lnTo>
                    <a:pt x="242" y="227"/>
                  </a:lnTo>
                  <a:lnTo>
                    <a:pt x="240" y="226"/>
                  </a:lnTo>
                  <a:lnTo>
                    <a:pt x="234" y="225"/>
                  </a:lnTo>
                  <a:lnTo>
                    <a:pt x="228" y="224"/>
                  </a:lnTo>
                  <a:lnTo>
                    <a:pt x="221" y="223"/>
                  </a:lnTo>
                  <a:lnTo>
                    <a:pt x="215" y="220"/>
                  </a:lnTo>
                  <a:lnTo>
                    <a:pt x="209" y="218"/>
                  </a:lnTo>
                  <a:lnTo>
                    <a:pt x="202" y="217"/>
                  </a:lnTo>
                  <a:lnTo>
                    <a:pt x="195" y="215"/>
                  </a:lnTo>
                  <a:lnTo>
                    <a:pt x="189" y="213"/>
                  </a:lnTo>
                  <a:lnTo>
                    <a:pt x="188" y="211"/>
                  </a:lnTo>
                  <a:lnTo>
                    <a:pt x="184" y="209"/>
                  </a:lnTo>
                  <a:lnTo>
                    <a:pt x="180" y="206"/>
                  </a:lnTo>
                  <a:lnTo>
                    <a:pt x="176" y="204"/>
                  </a:lnTo>
                  <a:lnTo>
                    <a:pt x="171" y="203"/>
                  </a:lnTo>
                  <a:lnTo>
                    <a:pt x="167" y="201"/>
                  </a:lnTo>
                  <a:lnTo>
                    <a:pt x="163" y="199"/>
                  </a:lnTo>
                  <a:lnTo>
                    <a:pt x="160" y="197"/>
                  </a:lnTo>
                  <a:lnTo>
                    <a:pt x="158" y="196"/>
                  </a:lnTo>
                  <a:lnTo>
                    <a:pt x="156" y="194"/>
                  </a:lnTo>
                  <a:lnTo>
                    <a:pt x="153" y="192"/>
                  </a:lnTo>
                  <a:lnTo>
                    <a:pt x="150" y="191"/>
                  </a:lnTo>
                  <a:lnTo>
                    <a:pt x="149" y="191"/>
                  </a:lnTo>
                  <a:lnTo>
                    <a:pt x="149" y="190"/>
                  </a:lnTo>
                  <a:lnTo>
                    <a:pt x="148" y="189"/>
                  </a:lnTo>
                  <a:lnTo>
                    <a:pt x="144" y="189"/>
                  </a:lnTo>
                  <a:lnTo>
                    <a:pt x="144" y="187"/>
                  </a:lnTo>
                  <a:lnTo>
                    <a:pt x="143" y="183"/>
                  </a:lnTo>
                  <a:lnTo>
                    <a:pt x="142" y="178"/>
                  </a:lnTo>
                  <a:lnTo>
                    <a:pt x="141" y="172"/>
                  </a:lnTo>
                  <a:lnTo>
                    <a:pt x="140" y="166"/>
                  </a:lnTo>
                  <a:lnTo>
                    <a:pt x="138" y="161"/>
                  </a:lnTo>
                  <a:lnTo>
                    <a:pt x="135" y="157"/>
                  </a:lnTo>
                  <a:lnTo>
                    <a:pt x="133" y="156"/>
                  </a:lnTo>
                  <a:lnTo>
                    <a:pt x="132" y="155"/>
                  </a:lnTo>
                  <a:lnTo>
                    <a:pt x="132" y="153"/>
                  </a:lnTo>
                  <a:lnTo>
                    <a:pt x="131" y="152"/>
                  </a:lnTo>
                  <a:lnTo>
                    <a:pt x="130" y="150"/>
                  </a:lnTo>
                  <a:lnTo>
                    <a:pt x="128" y="150"/>
                  </a:lnTo>
                  <a:lnTo>
                    <a:pt x="127" y="150"/>
                  </a:lnTo>
                  <a:lnTo>
                    <a:pt x="125" y="150"/>
                  </a:lnTo>
                  <a:lnTo>
                    <a:pt x="123" y="150"/>
                  </a:lnTo>
                  <a:lnTo>
                    <a:pt x="121" y="147"/>
                  </a:lnTo>
                  <a:lnTo>
                    <a:pt x="119" y="144"/>
                  </a:lnTo>
                  <a:lnTo>
                    <a:pt x="117" y="143"/>
                  </a:lnTo>
                  <a:lnTo>
                    <a:pt x="115" y="141"/>
                  </a:lnTo>
                  <a:lnTo>
                    <a:pt x="112" y="140"/>
                  </a:lnTo>
                  <a:lnTo>
                    <a:pt x="110" y="138"/>
                  </a:lnTo>
                  <a:lnTo>
                    <a:pt x="107" y="136"/>
                  </a:lnTo>
                  <a:lnTo>
                    <a:pt x="105" y="134"/>
                  </a:lnTo>
                  <a:lnTo>
                    <a:pt x="103" y="134"/>
                  </a:lnTo>
                  <a:lnTo>
                    <a:pt x="100" y="133"/>
                  </a:lnTo>
                  <a:lnTo>
                    <a:pt x="98" y="132"/>
                  </a:lnTo>
                  <a:lnTo>
                    <a:pt x="94" y="130"/>
                  </a:lnTo>
                  <a:lnTo>
                    <a:pt x="91" y="128"/>
                  </a:lnTo>
                  <a:lnTo>
                    <a:pt x="89" y="126"/>
                  </a:lnTo>
                  <a:lnTo>
                    <a:pt x="87" y="124"/>
                  </a:lnTo>
                  <a:lnTo>
                    <a:pt x="85" y="123"/>
                  </a:lnTo>
                  <a:lnTo>
                    <a:pt x="83" y="122"/>
                  </a:lnTo>
                  <a:lnTo>
                    <a:pt x="80" y="120"/>
                  </a:lnTo>
                  <a:lnTo>
                    <a:pt x="78" y="118"/>
                  </a:lnTo>
                  <a:lnTo>
                    <a:pt x="77" y="117"/>
                  </a:lnTo>
                  <a:lnTo>
                    <a:pt x="76" y="113"/>
                  </a:lnTo>
                  <a:lnTo>
                    <a:pt x="75" y="110"/>
                  </a:lnTo>
                  <a:lnTo>
                    <a:pt x="72" y="105"/>
                  </a:lnTo>
                  <a:lnTo>
                    <a:pt x="69" y="102"/>
                  </a:lnTo>
                  <a:lnTo>
                    <a:pt x="66" y="98"/>
                  </a:lnTo>
                  <a:lnTo>
                    <a:pt x="62" y="95"/>
                  </a:lnTo>
                  <a:lnTo>
                    <a:pt x="59" y="92"/>
                  </a:lnTo>
                  <a:lnTo>
                    <a:pt x="55" y="90"/>
                  </a:lnTo>
                  <a:lnTo>
                    <a:pt x="54" y="90"/>
                  </a:lnTo>
                  <a:lnTo>
                    <a:pt x="55" y="89"/>
                  </a:lnTo>
                  <a:lnTo>
                    <a:pt x="57" y="89"/>
                  </a:lnTo>
                  <a:lnTo>
                    <a:pt x="59" y="89"/>
                  </a:lnTo>
                  <a:lnTo>
                    <a:pt x="61" y="88"/>
                  </a:lnTo>
                  <a:lnTo>
                    <a:pt x="63" y="88"/>
                  </a:lnTo>
                  <a:lnTo>
                    <a:pt x="64" y="88"/>
                  </a:lnTo>
                  <a:lnTo>
                    <a:pt x="65" y="87"/>
                  </a:lnTo>
                  <a:lnTo>
                    <a:pt x="66" y="84"/>
                  </a:lnTo>
                  <a:lnTo>
                    <a:pt x="66" y="87"/>
                  </a:lnTo>
                  <a:lnTo>
                    <a:pt x="65" y="89"/>
                  </a:lnTo>
                  <a:lnTo>
                    <a:pt x="64" y="91"/>
                  </a:lnTo>
                  <a:lnTo>
                    <a:pt x="62" y="90"/>
                  </a:lnTo>
                  <a:lnTo>
                    <a:pt x="59" y="85"/>
                  </a:lnTo>
                  <a:lnTo>
                    <a:pt x="56" y="74"/>
                  </a:lnTo>
                  <a:lnTo>
                    <a:pt x="34" y="60"/>
                  </a:lnTo>
                  <a:lnTo>
                    <a:pt x="38" y="63"/>
                  </a:lnTo>
                  <a:lnTo>
                    <a:pt x="40" y="62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8" y="55"/>
                  </a:lnTo>
                  <a:lnTo>
                    <a:pt x="37" y="51"/>
                  </a:lnTo>
                  <a:lnTo>
                    <a:pt x="36" y="48"/>
                  </a:lnTo>
                  <a:lnTo>
                    <a:pt x="35" y="45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0" y="47"/>
                  </a:lnTo>
                  <a:lnTo>
                    <a:pt x="29" y="51"/>
                  </a:lnTo>
                  <a:lnTo>
                    <a:pt x="30" y="53"/>
                  </a:lnTo>
                  <a:lnTo>
                    <a:pt x="31" y="53"/>
                  </a:lnTo>
                  <a:lnTo>
                    <a:pt x="33" y="51"/>
                  </a:lnTo>
                  <a:lnTo>
                    <a:pt x="34" y="49"/>
                  </a:lnTo>
                  <a:lnTo>
                    <a:pt x="33" y="48"/>
                  </a:lnTo>
                  <a:lnTo>
                    <a:pt x="29" y="47"/>
                  </a:lnTo>
                  <a:lnTo>
                    <a:pt x="34" y="50"/>
                  </a:lnTo>
                  <a:lnTo>
                    <a:pt x="36" y="52"/>
                  </a:lnTo>
                  <a:lnTo>
                    <a:pt x="34" y="50"/>
                  </a:lnTo>
                  <a:lnTo>
                    <a:pt x="32" y="47"/>
                  </a:lnTo>
                  <a:lnTo>
                    <a:pt x="29" y="41"/>
                  </a:lnTo>
                  <a:lnTo>
                    <a:pt x="26" y="34"/>
                  </a:lnTo>
                  <a:lnTo>
                    <a:pt x="23" y="25"/>
                  </a:lnTo>
                  <a:lnTo>
                    <a:pt x="0" y="0"/>
                  </a:lnTo>
                  <a:lnTo>
                    <a:pt x="9" y="8"/>
                  </a:lnTo>
                  <a:lnTo>
                    <a:pt x="15" y="15"/>
                  </a:lnTo>
                  <a:lnTo>
                    <a:pt x="20" y="21"/>
                  </a:lnTo>
                  <a:lnTo>
                    <a:pt x="21" y="25"/>
                  </a:lnTo>
                  <a:lnTo>
                    <a:pt x="20" y="26"/>
                  </a:lnTo>
                  <a:lnTo>
                    <a:pt x="16" y="24"/>
                  </a:lnTo>
                  <a:lnTo>
                    <a:pt x="10" y="16"/>
                  </a:lnTo>
                  <a:lnTo>
                    <a:pt x="0" y="4"/>
                  </a:lnTo>
                  <a:lnTo>
                    <a:pt x="260" y="143"/>
                  </a:lnTo>
                  <a:lnTo>
                    <a:pt x="245" y="233"/>
                  </a:lnTo>
                </a:path>
              </a:pathLst>
            </a:cu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68" name="TextBox 129"/>
          <p:cNvSpPr txBox="1">
            <a:spLocks noChangeArrowheads="1"/>
          </p:cNvSpPr>
          <p:nvPr/>
        </p:nvSpPr>
        <p:spPr bwMode="auto">
          <a:xfrm>
            <a:off x="179388" y="5157788"/>
            <a:ext cx="36401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b="1"/>
              <a:t>Dams in the</a:t>
            </a:r>
          </a:p>
          <a:p>
            <a:pPr algn="ctr" eaLnBrk="1" hangingPunct="1"/>
            <a:r>
              <a:rPr lang="en-US" altLang="en-US" sz="2800" b="1"/>
              <a:t>Sao Francisco River</a:t>
            </a:r>
          </a:p>
        </p:txBody>
      </p:sp>
    </p:spTree>
    <p:extLst>
      <p:ext uri="{BB962C8B-B14F-4D97-AF65-F5344CB8AC3E}">
        <p14:creationId xmlns:p14="http://schemas.microsoft.com/office/powerpoint/2010/main" val="54223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2"/>
          <p:cNvSpPr txBox="1">
            <a:spLocks noChangeArrowheads="1"/>
          </p:cNvSpPr>
          <p:nvPr/>
        </p:nvSpPr>
        <p:spPr bwMode="auto">
          <a:xfrm>
            <a:off x="1905000" y="1196975"/>
            <a:ext cx="52165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b="1"/>
              <a:t>Loss of flow variability in the </a:t>
            </a:r>
          </a:p>
          <a:p>
            <a:pPr algn="ctr" eaLnBrk="1" hangingPunct="1"/>
            <a:r>
              <a:rPr lang="en-US" altLang="en-US" sz="2800" b="1"/>
              <a:t>lower Sao Francisco river</a:t>
            </a:r>
            <a:endParaRPr lang="nl-NL" altLang="en-US" sz="2800" b="1"/>
          </a:p>
        </p:txBody>
      </p:sp>
      <p:grpSp>
        <p:nvGrpSpPr>
          <p:cNvPr id="3076" name="Group 7"/>
          <p:cNvGrpSpPr>
            <a:grpSpLocks/>
          </p:cNvGrpSpPr>
          <p:nvPr/>
        </p:nvGrpSpPr>
        <p:grpSpPr bwMode="auto">
          <a:xfrm>
            <a:off x="-217488" y="2852738"/>
            <a:ext cx="9512301" cy="3717925"/>
            <a:chOff x="-217710" y="2852936"/>
            <a:chExt cx="9512517" cy="3717478"/>
          </a:xfrm>
        </p:grpSpPr>
        <p:graphicFrame>
          <p:nvGraphicFramePr>
            <p:cNvPr id="3074" name="Object 1033"/>
            <p:cNvGraphicFramePr>
              <a:graphicFrameLocks noChangeAspect="1"/>
            </p:cNvGraphicFramePr>
            <p:nvPr/>
          </p:nvGraphicFramePr>
          <p:xfrm>
            <a:off x="-217710" y="2852936"/>
            <a:ext cx="9512517" cy="37174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4" name="Figura" r:id="rId4" imgW="5751576" imgH="3014472" progId="Word.Picture.8">
                    <p:embed/>
                  </p:oleObj>
                </mc:Choice>
                <mc:Fallback>
                  <p:oleObj name="Figura" r:id="rId4" imgW="5751576" imgH="3014472" progId="Word.Pictur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17710" y="2852936"/>
                          <a:ext cx="9512517" cy="371747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77" name="Text Box 1039"/>
            <p:cNvSpPr txBox="1">
              <a:spLocks noChangeArrowheads="1"/>
            </p:cNvSpPr>
            <p:nvPr/>
          </p:nvSpPr>
          <p:spPr bwMode="auto">
            <a:xfrm>
              <a:off x="3883025" y="3663950"/>
              <a:ext cx="104616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pt-BR" altLang="en-US" sz="2000" b="1">
                  <a:solidFill>
                    <a:srgbClr val="FF3300"/>
                  </a:solidFill>
                </a:rPr>
                <a:t>1987</a:t>
              </a:r>
            </a:p>
          </p:txBody>
        </p:sp>
        <p:sp>
          <p:nvSpPr>
            <p:cNvPr id="3078" name="Line 1040"/>
            <p:cNvSpPr>
              <a:spLocks noChangeShapeType="1"/>
            </p:cNvSpPr>
            <p:nvPr/>
          </p:nvSpPr>
          <p:spPr bwMode="auto">
            <a:xfrm>
              <a:off x="4274458" y="4111625"/>
              <a:ext cx="0" cy="893762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50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30" descr="BARCO AGUA BARRAEN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4"/>
          <a:stretch>
            <a:fillRect/>
          </a:stretch>
        </p:blipFill>
        <p:spPr bwMode="auto">
          <a:xfrm>
            <a:off x="1281545" y="0"/>
            <a:ext cx="7034871" cy="335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BARCO AGUA lIMPI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958" y="3177644"/>
            <a:ext cx="7036458" cy="372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750216" y="4167319"/>
            <a:ext cx="669925" cy="1079500"/>
            <a:chOff x="6372200" y="4437112"/>
            <a:chExt cx="669295" cy="1080120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5832140" y="4977172"/>
              <a:ext cx="1080120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0" name="TextBox 7"/>
            <p:cNvSpPr txBox="1">
              <a:spLocks noChangeArrowheads="1"/>
            </p:cNvSpPr>
            <p:nvPr/>
          </p:nvSpPr>
          <p:spPr bwMode="auto">
            <a:xfrm>
              <a:off x="6459284" y="486916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b="1">
                  <a:solidFill>
                    <a:srgbClr val="FF0000"/>
                  </a:solidFill>
                </a:rPr>
                <a:t>5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280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Farol no Povoado Cabeç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3" descr="visão mar farol-terra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63"/>
            <a:ext cx="91440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74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88125" y="6237288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50693A-7D50-4D1D-9F21-B1A0327CDEE6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  <p:pic>
        <p:nvPicPr>
          <p:cNvPr id="7" name="Picture 6" descr="IMG_69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7599252" cy="694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igitalizar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2" t="5475" r="3082" b="1482"/>
          <a:stretch>
            <a:fillRect/>
          </a:stretch>
        </p:blipFill>
        <p:spPr bwMode="auto">
          <a:xfrm>
            <a:off x="4513169" y="-16621"/>
            <a:ext cx="4643438" cy="696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 rot="-1613071">
            <a:off x="515695" y="3152380"/>
            <a:ext cx="7914315" cy="1015630"/>
          </a:xfrm>
          <a:prstGeom prst="rect">
            <a:avLst/>
          </a:prstGeom>
          <a:solidFill>
            <a:srgbClr val="CC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Comic Sans MS" pitchFamily="66" charset="0"/>
              </a:rPr>
              <a:t>Lesson: </a:t>
            </a:r>
            <a:r>
              <a:rPr lang="en-US" altLang="en-US" sz="2000" b="1" dirty="0" smtClean="0">
                <a:solidFill>
                  <a:schemeClr val="tx1"/>
                </a:solidFill>
                <a:latin typeface="Comic Sans MS" pitchFamily="66" charset="0"/>
              </a:rPr>
              <a:t>Even very large rivers need environmental flows, but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2000" b="1" dirty="0" smtClean="0">
                <a:latin typeface="Comic Sans MS" pitchFamily="66" charset="0"/>
              </a:rPr>
              <a:t>the emphasis may be on macro-processes, rather than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2000" b="1" dirty="0" smtClean="0">
                <a:latin typeface="Comic Sans MS" pitchFamily="66" charset="0"/>
              </a:rPr>
              <a:t>on individual species or ecological indicators</a:t>
            </a:r>
            <a:endParaRPr lang="nl-NL" altLang="en-US" sz="20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84168" y="6273225"/>
            <a:ext cx="201850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Z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Arapaima</a:t>
            </a:r>
            <a:endParaRPr lang="en-US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17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2C9683-A1E0-45C6-A56D-DCC476A33253}" type="slidenum">
              <a:rPr lang="en-US"/>
              <a:pPr>
                <a:defRPr/>
              </a:pPr>
              <a:t>16</a:t>
            </a:fld>
            <a:endParaRPr lang="en-US"/>
          </a:p>
        </p:txBody>
      </p:sp>
      <p:pic>
        <p:nvPicPr>
          <p:cNvPr id="17411" name="Picture 1027" descr="2007-12-07 08-57-26_00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1028"/>
          <p:cNvSpPr txBox="1">
            <a:spLocks noChangeArrowheads="1"/>
          </p:cNvSpPr>
          <p:nvPr/>
        </p:nvSpPr>
        <p:spPr bwMode="auto">
          <a:xfrm>
            <a:off x="762000" y="533400"/>
            <a:ext cx="35147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800000"/>
                </a:solidFill>
                <a:latin typeface="Comic Sans MS" pitchFamily="66" charset="0"/>
                <a:cs typeface="Times New Roman" pitchFamily="18" charset="0"/>
              </a:rPr>
              <a:t>The Ghambiri River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800000"/>
                </a:solidFill>
                <a:latin typeface="Comic Sans MS" pitchFamily="66" charset="0"/>
                <a:cs typeface="Times New Roman" pitchFamily="18" charset="0"/>
              </a:rPr>
              <a:t>India</a:t>
            </a:r>
            <a:endParaRPr lang="en-GB" altLang="en-US" sz="2800" b="1">
              <a:solidFill>
                <a:srgbClr val="8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09577" name="Text Box 1033"/>
          <p:cNvSpPr txBox="1">
            <a:spLocks noChangeArrowheads="1"/>
          </p:cNvSpPr>
          <p:nvPr/>
        </p:nvSpPr>
        <p:spPr bwMode="auto">
          <a:xfrm rot="-1613071">
            <a:off x="636588" y="3164295"/>
            <a:ext cx="7831137" cy="701675"/>
          </a:xfrm>
          <a:prstGeom prst="rect">
            <a:avLst/>
          </a:prstGeom>
          <a:solidFill>
            <a:srgbClr val="CC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Comic Sans MS" pitchFamily="66" charset="0"/>
              </a:rPr>
              <a:t>Lesson: For the first training, choose a river where there is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Comic Sans MS" pitchFamily="66" charset="0"/>
              </a:rPr>
              <a:t>a good chance of implementing e flows </a:t>
            </a:r>
            <a:endParaRPr lang="nl-NL" altLang="en-US" sz="20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69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026" descr="Mara_WQ_SamplingLocations_300_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0"/>
            <a:ext cx="8851900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979737" y="620688"/>
            <a:ext cx="32353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ZA" altLang="en-US" sz="2800" b="1" dirty="0">
                <a:solidFill>
                  <a:schemeClr val="accent6">
                    <a:lumMod val="50000"/>
                  </a:schemeClr>
                </a:solidFill>
              </a:rPr>
              <a:t>The Mara River,</a:t>
            </a:r>
          </a:p>
          <a:p>
            <a:pPr eaLnBrk="1" hangingPunct="1"/>
            <a:r>
              <a:rPr lang="en-ZA" altLang="en-US" sz="2800" b="1" dirty="0">
                <a:solidFill>
                  <a:schemeClr val="accent6">
                    <a:lumMod val="50000"/>
                  </a:schemeClr>
                </a:solidFill>
              </a:rPr>
              <a:t>Kenya &amp; Tanzania</a:t>
            </a:r>
            <a:endParaRPr lang="en-US" alt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 rot="-1613071">
            <a:off x="899488" y="3778420"/>
            <a:ext cx="7319632" cy="1015663"/>
          </a:xfrm>
          <a:prstGeom prst="rect">
            <a:avLst/>
          </a:prstGeom>
          <a:solidFill>
            <a:srgbClr val="CC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Comic Sans MS" pitchFamily="66" charset="0"/>
              </a:rPr>
              <a:t>Lesson: When most of the flow is still </a:t>
            </a:r>
            <a:r>
              <a:rPr lang="en-US" altLang="en-US" sz="2000" b="1" dirty="0" err="1" smtClean="0">
                <a:solidFill>
                  <a:schemeClr val="tx1"/>
                </a:solidFill>
                <a:latin typeface="Comic Sans MS" pitchFamily="66" charset="0"/>
              </a:rPr>
              <a:t>unused,it’s</a:t>
            </a:r>
            <a:r>
              <a:rPr lang="en-US" altLang="en-US" sz="20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Comic Sans MS" pitchFamily="66" charset="0"/>
              </a:rPr>
              <a:t>worth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Comic Sans MS" pitchFamily="66" charset="0"/>
              </a:rPr>
              <a:t>spending time and money on a high-confidence </a:t>
            </a:r>
            <a:r>
              <a:rPr lang="en-US" altLang="en-US" sz="2000" b="1" dirty="0" smtClean="0">
                <a:solidFill>
                  <a:schemeClr val="tx1"/>
                </a:solidFill>
                <a:latin typeface="Comic Sans MS" pitchFamily="66" charset="0"/>
              </a:rPr>
              <a:t>EFA,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chemeClr val="tx1"/>
                </a:solidFill>
                <a:latin typeface="Comic Sans MS" pitchFamily="66" charset="0"/>
              </a:rPr>
              <a:t>for inclusion in future water allocation plans</a:t>
            </a:r>
            <a:endParaRPr lang="nl-NL" altLang="en-US" sz="20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40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0" y="404813"/>
            <a:ext cx="9144000" cy="6172200"/>
            <a:chOff x="0" y="240"/>
            <a:chExt cx="5760" cy="3888"/>
          </a:xfrm>
        </p:grpSpPr>
        <p:sp>
          <p:nvSpPr>
            <p:cNvPr id="40965" name="Rectangle 3"/>
            <p:cNvSpPr>
              <a:spLocks noChangeArrowheads="1"/>
            </p:cNvSpPr>
            <p:nvPr/>
          </p:nvSpPr>
          <p:spPr bwMode="auto">
            <a:xfrm>
              <a:off x="0" y="240"/>
              <a:ext cx="5760" cy="388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0966" name="Line 4"/>
            <p:cNvSpPr>
              <a:spLocks noChangeShapeType="1"/>
            </p:cNvSpPr>
            <p:nvPr/>
          </p:nvSpPr>
          <p:spPr bwMode="auto">
            <a:xfrm>
              <a:off x="724" y="905"/>
              <a:ext cx="1" cy="248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67" name="Line 5"/>
            <p:cNvSpPr>
              <a:spLocks noChangeShapeType="1"/>
            </p:cNvSpPr>
            <p:nvPr/>
          </p:nvSpPr>
          <p:spPr bwMode="auto">
            <a:xfrm>
              <a:off x="680" y="3394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68" name="Line 6"/>
            <p:cNvSpPr>
              <a:spLocks noChangeShapeType="1"/>
            </p:cNvSpPr>
            <p:nvPr/>
          </p:nvSpPr>
          <p:spPr bwMode="auto">
            <a:xfrm>
              <a:off x="680" y="3119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69" name="Line 7"/>
            <p:cNvSpPr>
              <a:spLocks noChangeShapeType="1"/>
            </p:cNvSpPr>
            <p:nvPr/>
          </p:nvSpPr>
          <p:spPr bwMode="auto">
            <a:xfrm>
              <a:off x="680" y="2844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0" name="Line 8"/>
            <p:cNvSpPr>
              <a:spLocks noChangeShapeType="1"/>
            </p:cNvSpPr>
            <p:nvPr/>
          </p:nvSpPr>
          <p:spPr bwMode="auto">
            <a:xfrm>
              <a:off x="680" y="2562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1" name="Line 9"/>
            <p:cNvSpPr>
              <a:spLocks noChangeShapeType="1"/>
            </p:cNvSpPr>
            <p:nvPr/>
          </p:nvSpPr>
          <p:spPr bwMode="auto">
            <a:xfrm>
              <a:off x="680" y="2287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2" name="Line 10"/>
            <p:cNvSpPr>
              <a:spLocks noChangeShapeType="1"/>
            </p:cNvSpPr>
            <p:nvPr/>
          </p:nvSpPr>
          <p:spPr bwMode="auto">
            <a:xfrm>
              <a:off x="680" y="2012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3" name="Line 11"/>
            <p:cNvSpPr>
              <a:spLocks noChangeShapeType="1"/>
            </p:cNvSpPr>
            <p:nvPr/>
          </p:nvSpPr>
          <p:spPr bwMode="auto">
            <a:xfrm>
              <a:off x="680" y="1737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4" name="Line 12"/>
            <p:cNvSpPr>
              <a:spLocks noChangeShapeType="1"/>
            </p:cNvSpPr>
            <p:nvPr/>
          </p:nvSpPr>
          <p:spPr bwMode="auto">
            <a:xfrm>
              <a:off x="680" y="1454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5" name="Line 13"/>
            <p:cNvSpPr>
              <a:spLocks noChangeShapeType="1"/>
            </p:cNvSpPr>
            <p:nvPr/>
          </p:nvSpPr>
          <p:spPr bwMode="auto">
            <a:xfrm>
              <a:off x="680" y="1180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6" name="Line 14"/>
            <p:cNvSpPr>
              <a:spLocks noChangeShapeType="1"/>
            </p:cNvSpPr>
            <p:nvPr/>
          </p:nvSpPr>
          <p:spPr bwMode="auto">
            <a:xfrm>
              <a:off x="680" y="905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7" name="Line 15"/>
            <p:cNvSpPr>
              <a:spLocks noChangeShapeType="1"/>
            </p:cNvSpPr>
            <p:nvPr/>
          </p:nvSpPr>
          <p:spPr bwMode="auto">
            <a:xfrm>
              <a:off x="724" y="3394"/>
              <a:ext cx="47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8" name="Line 16"/>
            <p:cNvSpPr>
              <a:spLocks noChangeShapeType="1"/>
            </p:cNvSpPr>
            <p:nvPr/>
          </p:nvSpPr>
          <p:spPr bwMode="auto">
            <a:xfrm flipV="1">
              <a:off x="724" y="3394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9" name="Line 17"/>
            <p:cNvSpPr>
              <a:spLocks noChangeShapeType="1"/>
            </p:cNvSpPr>
            <p:nvPr/>
          </p:nvSpPr>
          <p:spPr bwMode="auto">
            <a:xfrm flipV="1">
              <a:off x="1114" y="3394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0" name="Line 18"/>
            <p:cNvSpPr>
              <a:spLocks noChangeShapeType="1"/>
            </p:cNvSpPr>
            <p:nvPr/>
          </p:nvSpPr>
          <p:spPr bwMode="auto">
            <a:xfrm flipV="1">
              <a:off x="1512" y="3394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1" name="Line 19"/>
            <p:cNvSpPr>
              <a:spLocks noChangeShapeType="1"/>
            </p:cNvSpPr>
            <p:nvPr/>
          </p:nvSpPr>
          <p:spPr bwMode="auto">
            <a:xfrm flipV="1">
              <a:off x="1903" y="3394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2" name="Line 20"/>
            <p:cNvSpPr>
              <a:spLocks noChangeShapeType="1"/>
            </p:cNvSpPr>
            <p:nvPr/>
          </p:nvSpPr>
          <p:spPr bwMode="auto">
            <a:xfrm flipV="1">
              <a:off x="2301" y="3394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3" name="Line 21"/>
            <p:cNvSpPr>
              <a:spLocks noChangeShapeType="1"/>
            </p:cNvSpPr>
            <p:nvPr/>
          </p:nvSpPr>
          <p:spPr bwMode="auto">
            <a:xfrm flipV="1">
              <a:off x="2692" y="3394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4" name="Line 22"/>
            <p:cNvSpPr>
              <a:spLocks noChangeShapeType="1"/>
            </p:cNvSpPr>
            <p:nvPr/>
          </p:nvSpPr>
          <p:spPr bwMode="auto">
            <a:xfrm flipV="1">
              <a:off x="3090" y="3394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5" name="Line 23"/>
            <p:cNvSpPr>
              <a:spLocks noChangeShapeType="1"/>
            </p:cNvSpPr>
            <p:nvPr/>
          </p:nvSpPr>
          <p:spPr bwMode="auto">
            <a:xfrm flipV="1">
              <a:off x="3481" y="3394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6" name="Line 24"/>
            <p:cNvSpPr>
              <a:spLocks noChangeShapeType="1"/>
            </p:cNvSpPr>
            <p:nvPr/>
          </p:nvSpPr>
          <p:spPr bwMode="auto">
            <a:xfrm flipV="1">
              <a:off x="3871" y="3394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7" name="Line 25"/>
            <p:cNvSpPr>
              <a:spLocks noChangeShapeType="1"/>
            </p:cNvSpPr>
            <p:nvPr/>
          </p:nvSpPr>
          <p:spPr bwMode="auto">
            <a:xfrm flipV="1">
              <a:off x="4269" y="3394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8" name="Line 26"/>
            <p:cNvSpPr>
              <a:spLocks noChangeShapeType="1"/>
            </p:cNvSpPr>
            <p:nvPr/>
          </p:nvSpPr>
          <p:spPr bwMode="auto">
            <a:xfrm flipV="1">
              <a:off x="4660" y="3394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9" name="Line 27"/>
            <p:cNvSpPr>
              <a:spLocks noChangeShapeType="1"/>
            </p:cNvSpPr>
            <p:nvPr/>
          </p:nvSpPr>
          <p:spPr bwMode="auto">
            <a:xfrm flipV="1">
              <a:off x="5058" y="3394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0" name="Line 28"/>
            <p:cNvSpPr>
              <a:spLocks noChangeShapeType="1"/>
            </p:cNvSpPr>
            <p:nvPr/>
          </p:nvSpPr>
          <p:spPr bwMode="auto">
            <a:xfrm flipV="1">
              <a:off x="5449" y="3394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1" name="Line 29"/>
            <p:cNvSpPr>
              <a:spLocks noChangeShapeType="1"/>
            </p:cNvSpPr>
            <p:nvPr/>
          </p:nvSpPr>
          <p:spPr bwMode="auto">
            <a:xfrm>
              <a:off x="919" y="2837"/>
              <a:ext cx="398" cy="29"/>
            </a:xfrm>
            <a:prstGeom prst="line">
              <a:avLst/>
            </a:prstGeom>
            <a:noFill/>
            <a:ln w="222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2" name="Line 30"/>
            <p:cNvSpPr>
              <a:spLocks noChangeShapeType="1"/>
            </p:cNvSpPr>
            <p:nvPr/>
          </p:nvSpPr>
          <p:spPr bwMode="auto">
            <a:xfrm flipV="1">
              <a:off x="1317" y="2489"/>
              <a:ext cx="391" cy="377"/>
            </a:xfrm>
            <a:prstGeom prst="line">
              <a:avLst/>
            </a:prstGeom>
            <a:noFill/>
            <a:ln w="222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3" name="Line 31"/>
            <p:cNvSpPr>
              <a:spLocks noChangeShapeType="1"/>
            </p:cNvSpPr>
            <p:nvPr/>
          </p:nvSpPr>
          <p:spPr bwMode="auto">
            <a:xfrm flipV="1">
              <a:off x="1708" y="1035"/>
              <a:ext cx="390" cy="1454"/>
            </a:xfrm>
            <a:prstGeom prst="line">
              <a:avLst/>
            </a:prstGeom>
            <a:noFill/>
            <a:ln w="222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4" name="Line 32"/>
            <p:cNvSpPr>
              <a:spLocks noChangeShapeType="1"/>
            </p:cNvSpPr>
            <p:nvPr/>
          </p:nvSpPr>
          <p:spPr bwMode="auto">
            <a:xfrm>
              <a:off x="2098" y="1035"/>
              <a:ext cx="398" cy="347"/>
            </a:xfrm>
            <a:prstGeom prst="line">
              <a:avLst/>
            </a:prstGeom>
            <a:noFill/>
            <a:ln w="222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5" name="Line 33"/>
            <p:cNvSpPr>
              <a:spLocks noChangeShapeType="1"/>
            </p:cNvSpPr>
            <p:nvPr/>
          </p:nvSpPr>
          <p:spPr bwMode="auto">
            <a:xfrm>
              <a:off x="2496" y="1382"/>
              <a:ext cx="391" cy="955"/>
            </a:xfrm>
            <a:prstGeom prst="line">
              <a:avLst/>
            </a:prstGeom>
            <a:noFill/>
            <a:ln w="222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6" name="Line 34"/>
            <p:cNvSpPr>
              <a:spLocks noChangeShapeType="1"/>
            </p:cNvSpPr>
            <p:nvPr/>
          </p:nvSpPr>
          <p:spPr bwMode="auto">
            <a:xfrm>
              <a:off x="2887" y="2337"/>
              <a:ext cx="398" cy="319"/>
            </a:xfrm>
            <a:prstGeom prst="line">
              <a:avLst/>
            </a:prstGeom>
            <a:noFill/>
            <a:ln w="222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7" name="Line 35"/>
            <p:cNvSpPr>
              <a:spLocks noChangeShapeType="1"/>
            </p:cNvSpPr>
            <p:nvPr/>
          </p:nvSpPr>
          <p:spPr bwMode="auto">
            <a:xfrm flipV="1">
              <a:off x="3285" y="2627"/>
              <a:ext cx="391" cy="29"/>
            </a:xfrm>
            <a:prstGeom prst="line">
              <a:avLst/>
            </a:prstGeom>
            <a:noFill/>
            <a:ln w="222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8" name="Line 36"/>
            <p:cNvSpPr>
              <a:spLocks noChangeShapeType="1"/>
            </p:cNvSpPr>
            <p:nvPr/>
          </p:nvSpPr>
          <p:spPr bwMode="auto">
            <a:xfrm flipV="1">
              <a:off x="3676" y="2468"/>
              <a:ext cx="398" cy="159"/>
            </a:xfrm>
            <a:prstGeom prst="line">
              <a:avLst/>
            </a:prstGeom>
            <a:noFill/>
            <a:ln w="222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9" name="Line 37"/>
            <p:cNvSpPr>
              <a:spLocks noChangeShapeType="1"/>
            </p:cNvSpPr>
            <p:nvPr/>
          </p:nvSpPr>
          <p:spPr bwMode="auto">
            <a:xfrm>
              <a:off x="4074" y="2468"/>
              <a:ext cx="391" cy="376"/>
            </a:xfrm>
            <a:prstGeom prst="line">
              <a:avLst/>
            </a:prstGeom>
            <a:noFill/>
            <a:ln w="222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0" name="Line 38"/>
            <p:cNvSpPr>
              <a:spLocks noChangeShapeType="1"/>
            </p:cNvSpPr>
            <p:nvPr/>
          </p:nvSpPr>
          <p:spPr bwMode="auto">
            <a:xfrm flipV="1">
              <a:off x="4465" y="2612"/>
              <a:ext cx="390" cy="232"/>
            </a:xfrm>
            <a:prstGeom prst="line">
              <a:avLst/>
            </a:prstGeom>
            <a:noFill/>
            <a:ln w="222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1" name="Line 39"/>
            <p:cNvSpPr>
              <a:spLocks noChangeShapeType="1"/>
            </p:cNvSpPr>
            <p:nvPr/>
          </p:nvSpPr>
          <p:spPr bwMode="auto">
            <a:xfrm>
              <a:off x="4855" y="2612"/>
              <a:ext cx="398" cy="87"/>
            </a:xfrm>
            <a:prstGeom prst="line">
              <a:avLst/>
            </a:prstGeom>
            <a:noFill/>
            <a:ln w="222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2" name="Line 40"/>
            <p:cNvSpPr>
              <a:spLocks noChangeShapeType="1"/>
            </p:cNvSpPr>
            <p:nvPr/>
          </p:nvSpPr>
          <p:spPr bwMode="auto">
            <a:xfrm>
              <a:off x="919" y="3061"/>
              <a:ext cx="398" cy="1"/>
            </a:xfrm>
            <a:prstGeom prst="line">
              <a:avLst/>
            </a:prstGeom>
            <a:noFill/>
            <a:ln w="222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3" name="Line 41"/>
            <p:cNvSpPr>
              <a:spLocks noChangeShapeType="1"/>
            </p:cNvSpPr>
            <p:nvPr/>
          </p:nvSpPr>
          <p:spPr bwMode="auto">
            <a:xfrm flipV="1">
              <a:off x="1317" y="2952"/>
              <a:ext cx="391" cy="109"/>
            </a:xfrm>
            <a:prstGeom prst="line">
              <a:avLst/>
            </a:prstGeom>
            <a:noFill/>
            <a:ln w="222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4" name="Line 42"/>
            <p:cNvSpPr>
              <a:spLocks noChangeShapeType="1"/>
            </p:cNvSpPr>
            <p:nvPr/>
          </p:nvSpPr>
          <p:spPr bwMode="auto">
            <a:xfrm flipV="1">
              <a:off x="1708" y="2070"/>
              <a:ext cx="390" cy="882"/>
            </a:xfrm>
            <a:prstGeom prst="line">
              <a:avLst/>
            </a:prstGeom>
            <a:noFill/>
            <a:ln w="222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5" name="Line 43"/>
            <p:cNvSpPr>
              <a:spLocks noChangeShapeType="1"/>
            </p:cNvSpPr>
            <p:nvPr/>
          </p:nvSpPr>
          <p:spPr bwMode="auto">
            <a:xfrm>
              <a:off x="2098" y="2070"/>
              <a:ext cx="398" cy="405"/>
            </a:xfrm>
            <a:prstGeom prst="line">
              <a:avLst/>
            </a:prstGeom>
            <a:noFill/>
            <a:ln w="222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6" name="Line 44"/>
            <p:cNvSpPr>
              <a:spLocks noChangeShapeType="1"/>
            </p:cNvSpPr>
            <p:nvPr/>
          </p:nvSpPr>
          <p:spPr bwMode="auto">
            <a:xfrm>
              <a:off x="2496" y="2475"/>
              <a:ext cx="391" cy="311"/>
            </a:xfrm>
            <a:prstGeom prst="line">
              <a:avLst/>
            </a:prstGeom>
            <a:noFill/>
            <a:ln w="222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7" name="Line 45"/>
            <p:cNvSpPr>
              <a:spLocks noChangeShapeType="1"/>
            </p:cNvSpPr>
            <p:nvPr/>
          </p:nvSpPr>
          <p:spPr bwMode="auto">
            <a:xfrm>
              <a:off x="2887" y="2786"/>
              <a:ext cx="398" cy="152"/>
            </a:xfrm>
            <a:prstGeom prst="line">
              <a:avLst/>
            </a:prstGeom>
            <a:noFill/>
            <a:ln w="222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8" name="Line 46"/>
            <p:cNvSpPr>
              <a:spLocks noChangeShapeType="1"/>
            </p:cNvSpPr>
            <p:nvPr/>
          </p:nvSpPr>
          <p:spPr bwMode="auto">
            <a:xfrm>
              <a:off x="3285" y="2938"/>
              <a:ext cx="391" cy="80"/>
            </a:xfrm>
            <a:prstGeom prst="line">
              <a:avLst/>
            </a:prstGeom>
            <a:noFill/>
            <a:ln w="222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9" name="Line 47"/>
            <p:cNvSpPr>
              <a:spLocks noChangeShapeType="1"/>
            </p:cNvSpPr>
            <p:nvPr/>
          </p:nvSpPr>
          <p:spPr bwMode="auto">
            <a:xfrm flipV="1">
              <a:off x="3676" y="2938"/>
              <a:ext cx="398" cy="80"/>
            </a:xfrm>
            <a:prstGeom prst="line">
              <a:avLst/>
            </a:prstGeom>
            <a:noFill/>
            <a:ln w="222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10" name="Line 48"/>
            <p:cNvSpPr>
              <a:spLocks noChangeShapeType="1"/>
            </p:cNvSpPr>
            <p:nvPr/>
          </p:nvSpPr>
          <p:spPr bwMode="auto">
            <a:xfrm>
              <a:off x="4074" y="2938"/>
              <a:ext cx="391" cy="123"/>
            </a:xfrm>
            <a:prstGeom prst="line">
              <a:avLst/>
            </a:prstGeom>
            <a:noFill/>
            <a:ln w="222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11" name="Line 49"/>
            <p:cNvSpPr>
              <a:spLocks noChangeShapeType="1"/>
            </p:cNvSpPr>
            <p:nvPr/>
          </p:nvSpPr>
          <p:spPr bwMode="auto">
            <a:xfrm flipV="1">
              <a:off x="4465" y="3010"/>
              <a:ext cx="390" cy="51"/>
            </a:xfrm>
            <a:prstGeom prst="line">
              <a:avLst/>
            </a:prstGeom>
            <a:noFill/>
            <a:ln w="222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12" name="Line 50"/>
            <p:cNvSpPr>
              <a:spLocks noChangeShapeType="1"/>
            </p:cNvSpPr>
            <p:nvPr/>
          </p:nvSpPr>
          <p:spPr bwMode="auto">
            <a:xfrm>
              <a:off x="4855" y="3010"/>
              <a:ext cx="398" cy="44"/>
            </a:xfrm>
            <a:prstGeom prst="line">
              <a:avLst/>
            </a:prstGeom>
            <a:noFill/>
            <a:ln w="222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13" name="Line 51"/>
            <p:cNvSpPr>
              <a:spLocks noChangeShapeType="1"/>
            </p:cNvSpPr>
            <p:nvPr/>
          </p:nvSpPr>
          <p:spPr bwMode="auto">
            <a:xfrm>
              <a:off x="919" y="3061"/>
              <a:ext cx="398" cy="1"/>
            </a:xfrm>
            <a:prstGeom prst="line">
              <a:avLst/>
            </a:prstGeom>
            <a:noFill/>
            <a:ln w="34925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14" name="Line 52"/>
            <p:cNvSpPr>
              <a:spLocks noChangeShapeType="1"/>
            </p:cNvSpPr>
            <p:nvPr/>
          </p:nvSpPr>
          <p:spPr bwMode="auto">
            <a:xfrm flipV="1">
              <a:off x="1317" y="2952"/>
              <a:ext cx="391" cy="109"/>
            </a:xfrm>
            <a:prstGeom prst="line">
              <a:avLst/>
            </a:prstGeom>
            <a:noFill/>
            <a:ln w="34925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15" name="Line 53"/>
            <p:cNvSpPr>
              <a:spLocks noChangeShapeType="1"/>
            </p:cNvSpPr>
            <p:nvPr/>
          </p:nvSpPr>
          <p:spPr bwMode="auto">
            <a:xfrm flipV="1">
              <a:off x="1708" y="2562"/>
              <a:ext cx="390" cy="390"/>
            </a:xfrm>
            <a:prstGeom prst="line">
              <a:avLst/>
            </a:prstGeom>
            <a:noFill/>
            <a:ln w="34925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16" name="Line 54"/>
            <p:cNvSpPr>
              <a:spLocks noChangeShapeType="1"/>
            </p:cNvSpPr>
            <p:nvPr/>
          </p:nvSpPr>
          <p:spPr bwMode="auto">
            <a:xfrm>
              <a:off x="2098" y="2562"/>
              <a:ext cx="398" cy="1"/>
            </a:xfrm>
            <a:prstGeom prst="line">
              <a:avLst/>
            </a:prstGeom>
            <a:noFill/>
            <a:ln w="34925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17" name="Line 55"/>
            <p:cNvSpPr>
              <a:spLocks noChangeShapeType="1"/>
            </p:cNvSpPr>
            <p:nvPr/>
          </p:nvSpPr>
          <p:spPr bwMode="auto">
            <a:xfrm>
              <a:off x="2496" y="2562"/>
              <a:ext cx="391" cy="311"/>
            </a:xfrm>
            <a:prstGeom prst="line">
              <a:avLst/>
            </a:prstGeom>
            <a:noFill/>
            <a:ln w="34925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18" name="Line 56"/>
            <p:cNvSpPr>
              <a:spLocks noChangeShapeType="1"/>
            </p:cNvSpPr>
            <p:nvPr/>
          </p:nvSpPr>
          <p:spPr bwMode="auto">
            <a:xfrm>
              <a:off x="2887" y="2873"/>
              <a:ext cx="398" cy="159"/>
            </a:xfrm>
            <a:prstGeom prst="line">
              <a:avLst/>
            </a:prstGeom>
            <a:noFill/>
            <a:ln w="34925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19" name="Line 57"/>
            <p:cNvSpPr>
              <a:spLocks noChangeShapeType="1"/>
            </p:cNvSpPr>
            <p:nvPr/>
          </p:nvSpPr>
          <p:spPr bwMode="auto">
            <a:xfrm flipV="1">
              <a:off x="3285" y="3018"/>
              <a:ext cx="391" cy="14"/>
            </a:xfrm>
            <a:prstGeom prst="line">
              <a:avLst/>
            </a:prstGeom>
            <a:noFill/>
            <a:ln w="34925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20" name="Line 58"/>
            <p:cNvSpPr>
              <a:spLocks noChangeShapeType="1"/>
            </p:cNvSpPr>
            <p:nvPr/>
          </p:nvSpPr>
          <p:spPr bwMode="auto">
            <a:xfrm flipV="1">
              <a:off x="3676" y="2938"/>
              <a:ext cx="398" cy="80"/>
            </a:xfrm>
            <a:prstGeom prst="line">
              <a:avLst/>
            </a:prstGeom>
            <a:noFill/>
            <a:ln w="34925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21" name="Line 59"/>
            <p:cNvSpPr>
              <a:spLocks noChangeShapeType="1"/>
            </p:cNvSpPr>
            <p:nvPr/>
          </p:nvSpPr>
          <p:spPr bwMode="auto">
            <a:xfrm>
              <a:off x="4074" y="2938"/>
              <a:ext cx="391" cy="123"/>
            </a:xfrm>
            <a:prstGeom prst="line">
              <a:avLst/>
            </a:prstGeom>
            <a:noFill/>
            <a:ln w="34925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22" name="Line 60"/>
            <p:cNvSpPr>
              <a:spLocks noChangeShapeType="1"/>
            </p:cNvSpPr>
            <p:nvPr/>
          </p:nvSpPr>
          <p:spPr bwMode="auto">
            <a:xfrm flipV="1">
              <a:off x="4465" y="3010"/>
              <a:ext cx="390" cy="51"/>
            </a:xfrm>
            <a:prstGeom prst="line">
              <a:avLst/>
            </a:prstGeom>
            <a:noFill/>
            <a:ln w="34925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23" name="Line 61"/>
            <p:cNvSpPr>
              <a:spLocks noChangeShapeType="1"/>
            </p:cNvSpPr>
            <p:nvPr/>
          </p:nvSpPr>
          <p:spPr bwMode="auto">
            <a:xfrm>
              <a:off x="4855" y="3010"/>
              <a:ext cx="398" cy="44"/>
            </a:xfrm>
            <a:prstGeom prst="line">
              <a:avLst/>
            </a:prstGeom>
            <a:noFill/>
            <a:ln w="34925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24" name="Freeform 62"/>
            <p:cNvSpPr>
              <a:spLocks/>
            </p:cNvSpPr>
            <p:nvPr/>
          </p:nvSpPr>
          <p:spPr bwMode="auto">
            <a:xfrm>
              <a:off x="883" y="2800"/>
              <a:ext cx="72" cy="73"/>
            </a:xfrm>
            <a:custGeom>
              <a:avLst/>
              <a:gdLst>
                <a:gd name="T0" fmla="*/ 36 w 72"/>
                <a:gd name="T1" fmla="*/ 0 h 73"/>
                <a:gd name="T2" fmla="*/ 72 w 72"/>
                <a:gd name="T3" fmla="*/ 37 h 73"/>
                <a:gd name="T4" fmla="*/ 36 w 72"/>
                <a:gd name="T5" fmla="*/ 73 h 73"/>
                <a:gd name="T6" fmla="*/ 0 w 72"/>
                <a:gd name="T7" fmla="*/ 37 h 73"/>
                <a:gd name="T8" fmla="*/ 36 w 72"/>
                <a:gd name="T9" fmla="*/ 0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73"/>
                <a:gd name="T17" fmla="*/ 72 w 72"/>
                <a:gd name="T18" fmla="*/ 73 h 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73">
                  <a:moveTo>
                    <a:pt x="36" y="0"/>
                  </a:moveTo>
                  <a:lnTo>
                    <a:pt x="72" y="37"/>
                  </a:lnTo>
                  <a:lnTo>
                    <a:pt x="36" y="73"/>
                  </a:lnTo>
                  <a:lnTo>
                    <a:pt x="0" y="3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80"/>
            </a:solidFill>
            <a:ln w="1111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25" name="Freeform 63"/>
            <p:cNvSpPr>
              <a:spLocks/>
            </p:cNvSpPr>
            <p:nvPr/>
          </p:nvSpPr>
          <p:spPr bwMode="auto">
            <a:xfrm>
              <a:off x="1281" y="2829"/>
              <a:ext cx="72" cy="73"/>
            </a:xfrm>
            <a:custGeom>
              <a:avLst/>
              <a:gdLst>
                <a:gd name="T0" fmla="*/ 36 w 72"/>
                <a:gd name="T1" fmla="*/ 0 h 73"/>
                <a:gd name="T2" fmla="*/ 72 w 72"/>
                <a:gd name="T3" fmla="*/ 37 h 73"/>
                <a:gd name="T4" fmla="*/ 36 w 72"/>
                <a:gd name="T5" fmla="*/ 73 h 73"/>
                <a:gd name="T6" fmla="*/ 0 w 72"/>
                <a:gd name="T7" fmla="*/ 37 h 73"/>
                <a:gd name="T8" fmla="*/ 36 w 72"/>
                <a:gd name="T9" fmla="*/ 0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73"/>
                <a:gd name="T17" fmla="*/ 72 w 72"/>
                <a:gd name="T18" fmla="*/ 73 h 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73">
                  <a:moveTo>
                    <a:pt x="36" y="0"/>
                  </a:moveTo>
                  <a:lnTo>
                    <a:pt x="72" y="37"/>
                  </a:lnTo>
                  <a:lnTo>
                    <a:pt x="36" y="73"/>
                  </a:lnTo>
                  <a:lnTo>
                    <a:pt x="0" y="3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80"/>
            </a:solidFill>
            <a:ln w="1111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26" name="Freeform 64"/>
            <p:cNvSpPr>
              <a:spLocks/>
            </p:cNvSpPr>
            <p:nvPr/>
          </p:nvSpPr>
          <p:spPr bwMode="auto">
            <a:xfrm>
              <a:off x="1672" y="2453"/>
              <a:ext cx="72" cy="72"/>
            </a:xfrm>
            <a:custGeom>
              <a:avLst/>
              <a:gdLst>
                <a:gd name="T0" fmla="*/ 36 w 72"/>
                <a:gd name="T1" fmla="*/ 0 h 72"/>
                <a:gd name="T2" fmla="*/ 72 w 72"/>
                <a:gd name="T3" fmla="*/ 36 h 72"/>
                <a:gd name="T4" fmla="*/ 36 w 72"/>
                <a:gd name="T5" fmla="*/ 72 h 72"/>
                <a:gd name="T6" fmla="*/ 0 w 72"/>
                <a:gd name="T7" fmla="*/ 36 h 72"/>
                <a:gd name="T8" fmla="*/ 36 w 72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72"/>
                <a:gd name="T17" fmla="*/ 72 w 72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72">
                  <a:moveTo>
                    <a:pt x="36" y="0"/>
                  </a:moveTo>
                  <a:lnTo>
                    <a:pt x="72" y="36"/>
                  </a:lnTo>
                  <a:lnTo>
                    <a:pt x="36" y="72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80"/>
            </a:solidFill>
            <a:ln w="1111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27" name="Freeform 65"/>
            <p:cNvSpPr>
              <a:spLocks/>
            </p:cNvSpPr>
            <p:nvPr/>
          </p:nvSpPr>
          <p:spPr bwMode="auto">
            <a:xfrm>
              <a:off x="2062" y="999"/>
              <a:ext cx="73" cy="72"/>
            </a:xfrm>
            <a:custGeom>
              <a:avLst/>
              <a:gdLst>
                <a:gd name="T0" fmla="*/ 36 w 73"/>
                <a:gd name="T1" fmla="*/ 0 h 72"/>
                <a:gd name="T2" fmla="*/ 73 w 73"/>
                <a:gd name="T3" fmla="*/ 36 h 72"/>
                <a:gd name="T4" fmla="*/ 36 w 73"/>
                <a:gd name="T5" fmla="*/ 72 h 72"/>
                <a:gd name="T6" fmla="*/ 0 w 73"/>
                <a:gd name="T7" fmla="*/ 36 h 72"/>
                <a:gd name="T8" fmla="*/ 36 w 73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"/>
                <a:gd name="T16" fmla="*/ 0 h 72"/>
                <a:gd name="T17" fmla="*/ 73 w 73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" h="72">
                  <a:moveTo>
                    <a:pt x="36" y="0"/>
                  </a:moveTo>
                  <a:lnTo>
                    <a:pt x="73" y="36"/>
                  </a:lnTo>
                  <a:lnTo>
                    <a:pt x="36" y="72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80"/>
            </a:solidFill>
            <a:ln w="1111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28" name="Freeform 66"/>
            <p:cNvSpPr>
              <a:spLocks/>
            </p:cNvSpPr>
            <p:nvPr/>
          </p:nvSpPr>
          <p:spPr bwMode="auto">
            <a:xfrm>
              <a:off x="2851" y="2301"/>
              <a:ext cx="72" cy="73"/>
            </a:xfrm>
            <a:custGeom>
              <a:avLst/>
              <a:gdLst>
                <a:gd name="T0" fmla="*/ 36 w 72"/>
                <a:gd name="T1" fmla="*/ 0 h 73"/>
                <a:gd name="T2" fmla="*/ 72 w 72"/>
                <a:gd name="T3" fmla="*/ 36 h 73"/>
                <a:gd name="T4" fmla="*/ 36 w 72"/>
                <a:gd name="T5" fmla="*/ 73 h 73"/>
                <a:gd name="T6" fmla="*/ 0 w 72"/>
                <a:gd name="T7" fmla="*/ 36 h 73"/>
                <a:gd name="T8" fmla="*/ 36 w 72"/>
                <a:gd name="T9" fmla="*/ 0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73"/>
                <a:gd name="T17" fmla="*/ 72 w 72"/>
                <a:gd name="T18" fmla="*/ 73 h 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73">
                  <a:moveTo>
                    <a:pt x="36" y="0"/>
                  </a:moveTo>
                  <a:lnTo>
                    <a:pt x="72" y="36"/>
                  </a:lnTo>
                  <a:lnTo>
                    <a:pt x="36" y="73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80"/>
            </a:solidFill>
            <a:ln w="1111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29" name="Freeform 67"/>
            <p:cNvSpPr>
              <a:spLocks/>
            </p:cNvSpPr>
            <p:nvPr/>
          </p:nvSpPr>
          <p:spPr bwMode="auto">
            <a:xfrm>
              <a:off x="3249" y="2620"/>
              <a:ext cx="72" cy="72"/>
            </a:xfrm>
            <a:custGeom>
              <a:avLst/>
              <a:gdLst>
                <a:gd name="T0" fmla="*/ 36 w 72"/>
                <a:gd name="T1" fmla="*/ 0 h 72"/>
                <a:gd name="T2" fmla="*/ 72 w 72"/>
                <a:gd name="T3" fmla="*/ 36 h 72"/>
                <a:gd name="T4" fmla="*/ 36 w 72"/>
                <a:gd name="T5" fmla="*/ 72 h 72"/>
                <a:gd name="T6" fmla="*/ 0 w 72"/>
                <a:gd name="T7" fmla="*/ 36 h 72"/>
                <a:gd name="T8" fmla="*/ 36 w 72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72"/>
                <a:gd name="T17" fmla="*/ 72 w 72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72">
                  <a:moveTo>
                    <a:pt x="36" y="0"/>
                  </a:moveTo>
                  <a:lnTo>
                    <a:pt x="72" y="36"/>
                  </a:lnTo>
                  <a:lnTo>
                    <a:pt x="36" y="72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80"/>
            </a:solidFill>
            <a:ln w="1111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30" name="Freeform 68"/>
            <p:cNvSpPr>
              <a:spLocks/>
            </p:cNvSpPr>
            <p:nvPr/>
          </p:nvSpPr>
          <p:spPr bwMode="auto">
            <a:xfrm>
              <a:off x="3640" y="2591"/>
              <a:ext cx="72" cy="72"/>
            </a:xfrm>
            <a:custGeom>
              <a:avLst/>
              <a:gdLst>
                <a:gd name="T0" fmla="*/ 36 w 72"/>
                <a:gd name="T1" fmla="*/ 0 h 72"/>
                <a:gd name="T2" fmla="*/ 72 w 72"/>
                <a:gd name="T3" fmla="*/ 36 h 72"/>
                <a:gd name="T4" fmla="*/ 36 w 72"/>
                <a:gd name="T5" fmla="*/ 72 h 72"/>
                <a:gd name="T6" fmla="*/ 0 w 72"/>
                <a:gd name="T7" fmla="*/ 36 h 72"/>
                <a:gd name="T8" fmla="*/ 36 w 72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72"/>
                <a:gd name="T17" fmla="*/ 72 w 72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72">
                  <a:moveTo>
                    <a:pt x="36" y="0"/>
                  </a:moveTo>
                  <a:lnTo>
                    <a:pt x="72" y="36"/>
                  </a:lnTo>
                  <a:lnTo>
                    <a:pt x="36" y="72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80"/>
            </a:solidFill>
            <a:ln w="1111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31" name="Freeform 69"/>
            <p:cNvSpPr>
              <a:spLocks/>
            </p:cNvSpPr>
            <p:nvPr/>
          </p:nvSpPr>
          <p:spPr bwMode="auto">
            <a:xfrm>
              <a:off x="4038" y="2431"/>
              <a:ext cx="72" cy="73"/>
            </a:xfrm>
            <a:custGeom>
              <a:avLst/>
              <a:gdLst>
                <a:gd name="T0" fmla="*/ 36 w 72"/>
                <a:gd name="T1" fmla="*/ 0 h 73"/>
                <a:gd name="T2" fmla="*/ 72 w 72"/>
                <a:gd name="T3" fmla="*/ 37 h 73"/>
                <a:gd name="T4" fmla="*/ 36 w 72"/>
                <a:gd name="T5" fmla="*/ 73 h 73"/>
                <a:gd name="T6" fmla="*/ 0 w 72"/>
                <a:gd name="T7" fmla="*/ 37 h 73"/>
                <a:gd name="T8" fmla="*/ 36 w 72"/>
                <a:gd name="T9" fmla="*/ 0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73"/>
                <a:gd name="T17" fmla="*/ 72 w 72"/>
                <a:gd name="T18" fmla="*/ 73 h 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73">
                  <a:moveTo>
                    <a:pt x="36" y="0"/>
                  </a:moveTo>
                  <a:lnTo>
                    <a:pt x="72" y="37"/>
                  </a:lnTo>
                  <a:lnTo>
                    <a:pt x="36" y="73"/>
                  </a:lnTo>
                  <a:lnTo>
                    <a:pt x="0" y="3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80"/>
            </a:solidFill>
            <a:ln w="1111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32" name="Freeform 70"/>
            <p:cNvSpPr>
              <a:spLocks/>
            </p:cNvSpPr>
            <p:nvPr/>
          </p:nvSpPr>
          <p:spPr bwMode="auto">
            <a:xfrm>
              <a:off x="4428" y="2808"/>
              <a:ext cx="73" cy="72"/>
            </a:xfrm>
            <a:custGeom>
              <a:avLst/>
              <a:gdLst>
                <a:gd name="T0" fmla="*/ 37 w 73"/>
                <a:gd name="T1" fmla="*/ 0 h 72"/>
                <a:gd name="T2" fmla="*/ 73 w 73"/>
                <a:gd name="T3" fmla="*/ 36 h 72"/>
                <a:gd name="T4" fmla="*/ 37 w 73"/>
                <a:gd name="T5" fmla="*/ 72 h 72"/>
                <a:gd name="T6" fmla="*/ 0 w 73"/>
                <a:gd name="T7" fmla="*/ 36 h 72"/>
                <a:gd name="T8" fmla="*/ 37 w 73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"/>
                <a:gd name="T16" fmla="*/ 0 h 72"/>
                <a:gd name="T17" fmla="*/ 73 w 73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" h="72">
                  <a:moveTo>
                    <a:pt x="37" y="0"/>
                  </a:moveTo>
                  <a:lnTo>
                    <a:pt x="73" y="36"/>
                  </a:lnTo>
                  <a:lnTo>
                    <a:pt x="37" y="72"/>
                  </a:lnTo>
                  <a:lnTo>
                    <a:pt x="0" y="3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80"/>
            </a:solidFill>
            <a:ln w="1111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33" name="Freeform 71"/>
            <p:cNvSpPr>
              <a:spLocks/>
            </p:cNvSpPr>
            <p:nvPr/>
          </p:nvSpPr>
          <p:spPr bwMode="auto">
            <a:xfrm>
              <a:off x="4819" y="2576"/>
              <a:ext cx="73" cy="73"/>
            </a:xfrm>
            <a:custGeom>
              <a:avLst/>
              <a:gdLst>
                <a:gd name="T0" fmla="*/ 36 w 73"/>
                <a:gd name="T1" fmla="*/ 0 h 73"/>
                <a:gd name="T2" fmla="*/ 73 w 73"/>
                <a:gd name="T3" fmla="*/ 36 h 73"/>
                <a:gd name="T4" fmla="*/ 36 w 73"/>
                <a:gd name="T5" fmla="*/ 73 h 73"/>
                <a:gd name="T6" fmla="*/ 0 w 73"/>
                <a:gd name="T7" fmla="*/ 36 h 73"/>
                <a:gd name="T8" fmla="*/ 36 w 73"/>
                <a:gd name="T9" fmla="*/ 0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"/>
                <a:gd name="T16" fmla="*/ 0 h 73"/>
                <a:gd name="T17" fmla="*/ 73 w 73"/>
                <a:gd name="T18" fmla="*/ 73 h 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" h="73">
                  <a:moveTo>
                    <a:pt x="36" y="0"/>
                  </a:moveTo>
                  <a:lnTo>
                    <a:pt x="73" y="36"/>
                  </a:lnTo>
                  <a:lnTo>
                    <a:pt x="36" y="73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80"/>
            </a:solidFill>
            <a:ln w="1111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34" name="Freeform 72"/>
            <p:cNvSpPr>
              <a:spLocks/>
            </p:cNvSpPr>
            <p:nvPr/>
          </p:nvSpPr>
          <p:spPr bwMode="auto">
            <a:xfrm>
              <a:off x="5217" y="2663"/>
              <a:ext cx="73" cy="72"/>
            </a:xfrm>
            <a:custGeom>
              <a:avLst/>
              <a:gdLst>
                <a:gd name="T0" fmla="*/ 36 w 73"/>
                <a:gd name="T1" fmla="*/ 0 h 72"/>
                <a:gd name="T2" fmla="*/ 73 w 73"/>
                <a:gd name="T3" fmla="*/ 36 h 72"/>
                <a:gd name="T4" fmla="*/ 36 w 73"/>
                <a:gd name="T5" fmla="*/ 72 h 72"/>
                <a:gd name="T6" fmla="*/ 0 w 73"/>
                <a:gd name="T7" fmla="*/ 36 h 72"/>
                <a:gd name="T8" fmla="*/ 36 w 73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"/>
                <a:gd name="T16" fmla="*/ 0 h 72"/>
                <a:gd name="T17" fmla="*/ 73 w 73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" h="72">
                  <a:moveTo>
                    <a:pt x="36" y="0"/>
                  </a:moveTo>
                  <a:lnTo>
                    <a:pt x="73" y="36"/>
                  </a:lnTo>
                  <a:lnTo>
                    <a:pt x="36" y="72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80"/>
            </a:solidFill>
            <a:ln w="1111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35" name="Rectangle 73"/>
            <p:cNvSpPr>
              <a:spLocks noChangeArrowheads="1"/>
            </p:cNvSpPr>
            <p:nvPr/>
          </p:nvSpPr>
          <p:spPr bwMode="auto">
            <a:xfrm>
              <a:off x="883" y="3025"/>
              <a:ext cx="65" cy="65"/>
            </a:xfrm>
            <a:prstGeom prst="rect">
              <a:avLst/>
            </a:prstGeom>
            <a:solidFill>
              <a:srgbClr val="FF00FF"/>
            </a:solidFill>
            <a:ln w="11113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1036" name="Rectangle 74"/>
            <p:cNvSpPr>
              <a:spLocks noChangeArrowheads="1"/>
            </p:cNvSpPr>
            <p:nvPr/>
          </p:nvSpPr>
          <p:spPr bwMode="auto">
            <a:xfrm>
              <a:off x="1281" y="3025"/>
              <a:ext cx="65" cy="65"/>
            </a:xfrm>
            <a:prstGeom prst="rect">
              <a:avLst/>
            </a:prstGeom>
            <a:solidFill>
              <a:srgbClr val="FF00FF"/>
            </a:solidFill>
            <a:ln w="11113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1037" name="Rectangle 75"/>
            <p:cNvSpPr>
              <a:spLocks noChangeArrowheads="1"/>
            </p:cNvSpPr>
            <p:nvPr/>
          </p:nvSpPr>
          <p:spPr bwMode="auto">
            <a:xfrm>
              <a:off x="1672" y="2916"/>
              <a:ext cx="65" cy="65"/>
            </a:xfrm>
            <a:prstGeom prst="rect">
              <a:avLst/>
            </a:prstGeom>
            <a:solidFill>
              <a:srgbClr val="FF00FF"/>
            </a:solidFill>
            <a:ln w="11113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1038" name="Rectangle 76"/>
            <p:cNvSpPr>
              <a:spLocks noChangeArrowheads="1"/>
            </p:cNvSpPr>
            <p:nvPr/>
          </p:nvSpPr>
          <p:spPr bwMode="auto">
            <a:xfrm>
              <a:off x="2062" y="2033"/>
              <a:ext cx="65" cy="66"/>
            </a:xfrm>
            <a:prstGeom prst="rect">
              <a:avLst/>
            </a:prstGeom>
            <a:solidFill>
              <a:srgbClr val="FF00FF"/>
            </a:solidFill>
            <a:ln w="11113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1039" name="Rectangle 77"/>
            <p:cNvSpPr>
              <a:spLocks noChangeArrowheads="1"/>
            </p:cNvSpPr>
            <p:nvPr/>
          </p:nvSpPr>
          <p:spPr bwMode="auto">
            <a:xfrm>
              <a:off x="2460" y="2439"/>
              <a:ext cx="65" cy="65"/>
            </a:xfrm>
            <a:prstGeom prst="rect">
              <a:avLst/>
            </a:prstGeom>
            <a:solidFill>
              <a:srgbClr val="FF00FF"/>
            </a:solidFill>
            <a:ln w="11113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1040" name="Rectangle 78"/>
            <p:cNvSpPr>
              <a:spLocks noChangeArrowheads="1"/>
            </p:cNvSpPr>
            <p:nvPr/>
          </p:nvSpPr>
          <p:spPr bwMode="auto">
            <a:xfrm>
              <a:off x="2851" y="2750"/>
              <a:ext cx="65" cy="65"/>
            </a:xfrm>
            <a:prstGeom prst="rect">
              <a:avLst/>
            </a:prstGeom>
            <a:solidFill>
              <a:srgbClr val="FF00FF"/>
            </a:solidFill>
            <a:ln w="11113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1041" name="Rectangle 79"/>
            <p:cNvSpPr>
              <a:spLocks noChangeArrowheads="1"/>
            </p:cNvSpPr>
            <p:nvPr/>
          </p:nvSpPr>
          <p:spPr bwMode="auto">
            <a:xfrm>
              <a:off x="3249" y="2902"/>
              <a:ext cx="65" cy="65"/>
            </a:xfrm>
            <a:prstGeom prst="rect">
              <a:avLst/>
            </a:prstGeom>
            <a:solidFill>
              <a:srgbClr val="FF00FF"/>
            </a:solidFill>
            <a:ln w="11113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1042" name="Rectangle 80"/>
            <p:cNvSpPr>
              <a:spLocks noChangeArrowheads="1"/>
            </p:cNvSpPr>
            <p:nvPr/>
          </p:nvSpPr>
          <p:spPr bwMode="auto">
            <a:xfrm>
              <a:off x="3640" y="2981"/>
              <a:ext cx="65" cy="66"/>
            </a:xfrm>
            <a:prstGeom prst="rect">
              <a:avLst/>
            </a:prstGeom>
            <a:solidFill>
              <a:srgbClr val="FF00FF"/>
            </a:solidFill>
            <a:ln w="11113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1043" name="Rectangle 81"/>
            <p:cNvSpPr>
              <a:spLocks noChangeArrowheads="1"/>
            </p:cNvSpPr>
            <p:nvPr/>
          </p:nvSpPr>
          <p:spPr bwMode="auto">
            <a:xfrm>
              <a:off x="4038" y="2902"/>
              <a:ext cx="65" cy="65"/>
            </a:xfrm>
            <a:prstGeom prst="rect">
              <a:avLst/>
            </a:prstGeom>
            <a:solidFill>
              <a:srgbClr val="FF00FF"/>
            </a:solidFill>
            <a:ln w="11113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1044" name="Rectangle 82"/>
            <p:cNvSpPr>
              <a:spLocks noChangeArrowheads="1"/>
            </p:cNvSpPr>
            <p:nvPr/>
          </p:nvSpPr>
          <p:spPr bwMode="auto">
            <a:xfrm>
              <a:off x="4428" y="3025"/>
              <a:ext cx="66" cy="65"/>
            </a:xfrm>
            <a:prstGeom prst="rect">
              <a:avLst/>
            </a:prstGeom>
            <a:solidFill>
              <a:srgbClr val="FF00FF"/>
            </a:solidFill>
            <a:ln w="11113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1045" name="Rectangle 83"/>
            <p:cNvSpPr>
              <a:spLocks noChangeArrowheads="1"/>
            </p:cNvSpPr>
            <p:nvPr/>
          </p:nvSpPr>
          <p:spPr bwMode="auto">
            <a:xfrm>
              <a:off x="4819" y="2974"/>
              <a:ext cx="65" cy="65"/>
            </a:xfrm>
            <a:prstGeom prst="rect">
              <a:avLst/>
            </a:prstGeom>
            <a:solidFill>
              <a:srgbClr val="FF00FF"/>
            </a:solidFill>
            <a:ln w="11113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1046" name="Rectangle 84"/>
            <p:cNvSpPr>
              <a:spLocks noChangeArrowheads="1"/>
            </p:cNvSpPr>
            <p:nvPr/>
          </p:nvSpPr>
          <p:spPr bwMode="auto">
            <a:xfrm>
              <a:off x="5217" y="3018"/>
              <a:ext cx="65" cy="65"/>
            </a:xfrm>
            <a:prstGeom prst="rect">
              <a:avLst/>
            </a:prstGeom>
            <a:solidFill>
              <a:srgbClr val="FF00FF"/>
            </a:solidFill>
            <a:ln w="11113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1047" name="Freeform 85"/>
            <p:cNvSpPr>
              <a:spLocks/>
            </p:cNvSpPr>
            <p:nvPr/>
          </p:nvSpPr>
          <p:spPr bwMode="auto">
            <a:xfrm>
              <a:off x="876" y="3018"/>
              <a:ext cx="86" cy="86"/>
            </a:xfrm>
            <a:custGeom>
              <a:avLst/>
              <a:gdLst>
                <a:gd name="T0" fmla="*/ 43 w 86"/>
                <a:gd name="T1" fmla="*/ 0 h 86"/>
                <a:gd name="T2" fmla="*/ 86 w 86"/>
                <a:gd name="T3" fmla="*/ 86 h 86"/>
                <a:gd name="T4" fmla="*/ 0 w 86"/>
                <a:gd name="T5" fmla="*/ 86 h 86"/>
                <a:gd name="T6" fmla="*/ 43 w 86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"/>
                <a:gd name="T13" fmla="*/ 0 h 86"/>
                <a:gd name="T14" fmla="*/ 86 w 86"/>
                <a:gd name="T15" fmla="*/ 86 h 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" h="86">
                  <a:moveTo>
                    <a:pt x="43" y="0"/>
                  </a:moveTo>
                  <a:lnTo>
                    <a:pt x="86" y="86"/>
                  </a:lnTo>
                  <a:lnTo>
                    <a:pt x="0" y="86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00"/>
            </a:solidFill>
            <a:ln w="11113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48" name="Freeform 86"/>
            <p:cNvSpPr>
              <a:spLocks/>
            </p:cNvSpPr>
            <p:nvPr/>
          </p:nvSpPr>
          <p:spPr bwMode="auto">
            <a:xfrm>
              <a:off x="1274" y="3018"/>
              <a:ext cx="86" cy="86"/>
            </a:xfrm>
            <a:custGeom>
              <a:avLst/>
              <a:gdLst>
                <a:gd name="T0" fmla="*/ 43 w 86"/>
                <a:gd name="T1" fmla="*/ 0 h 86"/>
                <a:gd name="T2" fmla="*/ 86 w 86"/>
                <a:gd name="T3" fmla="*/ 86 h 86"/>
                <a:gd name="T4" fmla="*/ 0 w 86"/>
                <a:gd name="T5" fmla="*/ 86 h 86"/>
                <a:gd name="T6" fmla="*/ 43 w 86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"/>
                <a:gd name="T13" fmla="*/ 0 h 86"/>
                <a:gd name="T14" fmla="*/ 86 w 86"/>
                <a:gd name="T15" fmla="*/ 86 h 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" h="86">
                  <a:moveTo>
                    <a:pt x="43" y="0"/>
                  </a:moveTo>
                  <a:lnTo>
                    <a:pt x="86" y="86"/>
                  </a:lnTo>
                  <a:lnTo>
                    <a:pt x="0" y="86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00"/>
            </a:solidFill>
            <a:ln w="11113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49" name="Freeform 87"/>
            <p:cNvSpPr>
              <a:spLocks/>
            </p:cNvSpPr>
            <p:nvPr/>
          </p:nvSpPr>
          <p:spPr bwMode="auto">
            <a:xfrm>
              <a:off x="1664" y="2909"/>
              <a:ext cx="87" cy="87"/>
            </a:xfrm>
            <a:custGeom>
              <a:avLst/>
              <a:gdLst>
                <a:gd name="T0" fmla="*/ 44 w 87"/>
                <a:gd name="T1" fmla="*/ 0 h 87"/>
                <a:gd name="T2" fmla="*/ 87 w 87"/>
                <a:gd name="T3" fmla="*/ 87 h 87"/>
                <a:gd name="T4" fmla="*/ 0 w 87"/>
                <a:gd name="T5" fmla="*/ 87 h 87"/>
                <a:gd name="T6" fmla="*/ 44 w 87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87"/>
                <a:gd name="T14" fmla="*/ 87 w 87"/>
                <a:gd name="T15" fmla="*/ 87 h 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87">
                  <a:moveTo>
                    <a:pt x="44" y="0"/>
                  </a:moveTo>
                  <a:lnTo>
                    <a:pt x="87" y="87"/>
                  </a:lnTo>
                  <a:lnTo>
                    <a:pt x="0" y="8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FF00"/>
            </a:solidFill>
            <a:ln w="11113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50" name="Freeform 88"/>
            <p:cNvSpPr>
              <a:spLocks/>
            </p:cNvSpPr>
            <p:nvPr/>
          </p:nvSpPr>
          <p:spPr bwMode="auto">
            <a:xfrm>
              <a:off x="2055" y="2518"/>
              <a:ext cx="87" cy="87"/>
            </a:xfrm>
            <a:custGeom>
              <a:avLst/>
              <a:gdLst>
                <a:gd name="T0" fmla="*/ 43 w 87"/>
                <a:gd name="T1" fmla="*/ 0 h 87"/>
                <a:gd name="T2" fmla="*/ 87 w 87"/>
                <a:gd name="T3" fmla="*/ 87 h 87"/>
                <a:gd name="T4" fmla="*/ 0 w 87"/>
                <a:gd name="T5" fmla="*/ 87 h 87"/>
                <a:gd name="T6" fmla="*/ 43 w 87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87"/>
                <a:gd name="T14" fmla="*/ 87 w 87"/>
                <a:gd name="T15" fmla="*/ 87 h 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87">
                  <a:moveTo>
                    <a:pt x="43" y="0"/>
                  </a:moveTo>
                  <a:lnTo>
                    <a:pt x="87" y="87"/>
                  </a:lnTo>
                  <a:lnTo>
                    <a:pt x="0" y="8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00"/>
            </a:solidFill>
            <a:ln w="11113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51" name="Freeform 89"/>
            <p:cNvSpPr>
              <a:spLocks/>
            </p:cNvSpPr>
            <p:nvPr/>
          </p:nvSpPr>
          <p:spPr bwMode="auto">
            <a:xfrm>
              <a:off x="2453" y="2518"/>
              <a:ext cx="87" cy="87"/>
            </a:xfrm>
            <a:custGeom>
              <a:avLst/>
              <a:gdLst>
                <a:gd name="T0" fmla="*/ 43 w 87"/>
                <a:gd name="T1" fmla="*/ 0 h 87"/>
                <a:gd name="T2" fmla="*/ 87 w 87"/>
                <a:gd name="T3" fmla="*/ 87 h 87"/>
                <a:gd name="T4" fmla="*/ 0 w 87"/>
                <a:gd name="T5" fmla="*/ 87 h 87"/>
                <a:gd name="T6" fmla="*/ 43 w 87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87"/>
                <a:gd name="T14" fmla="*/ 87 w 87"/>
                <a:gd name="T15" fmla="*/ 87 h 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87">
                  <a:moveTo>
                    <a:pt x="43" y="0"/>
                  </a:moveTo>
                  <a:lnTo>
                    <a:pt x="87" y="87"/>
                  </a:lnTo>
                  <a:lnTo>
                    <a:pt x="0" y="8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00"/>
            </a:solidFill>
            <a:ln w="11113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52" name="Freeform 90"/>
            <p:cNvSpPr>
              <a:spLocks/>
            </p:cNvSpPr>
            <p:nvPr/>
          </p:nvSpPr>
          <p:spPr bwMode="auto">
            <a:xfrm>
              <a:off x="2844" y="2829"/>
              <a:ext cx="87" cy="87"/>
            </a:xfrm>
            <a:custGeom>
              <a:avLst/>
              <a:gdLst>
                <a:gd name="T0" fmla="*/ 43 w 87"/>
                <a:gd name="T1" fmla="*/ 0 h 87"/>
                <a:gd name="T2" fmla="*/ 87 w 87"/>
                <a:gd name="T3" fmla="*/ 87 h 87"/>
                <a:gd name="T4" fmla="*/ 0 w 87"/>
                <a:gd name="T5" fmla="*/ 87 h 87"/>
                <a:gd name="T6" fmla="*/ 43 w 87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87"/>
                <a:gd name="T14" fmla="*/ 87 w 87"/>
                <a:gd name="T15" fmla="*/ 87 h 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87">
                  <a:moveTo>
                    <a:pt x="43" y="0"/>
                  </a:moveTo>
                  <a:lnTo>
                    <a:pt x="87" y="87"/>
                  </a:lnTo>
                  <a:lnTo>
                    <a:pt x="0" y="8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00"/>
            </a:solidFill>
            <a:ln w="11113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53" name="Freeform 91"/>
            <p:cNvSpPr>
              <a:spLocks/>
            </p:cNvSpPr>
            <p:nvPr/>
          </p:nvSpPr>
          <p:spPr bwMode="auto">
            <a:xfrm>
              <a:off x="3242" y="2989"/>
              <a:ext cx="87" cy="86"/>
            </a:xfrm>
            <a:custGeom>
              <a:avLst/>
              <a:gdLst>
                <a:gd name="T0" fmla="*/ 43 w 87"/>
                <a:gd name="T1" fmla="*/ 0 h 86"/>
                <a:gd name="T2" fmla="*/ 87 w 87"/>
                <a:gd name="T3" fmla="*/ 86 h 86"/>
                <a:gd name="T4" fmla="*/ 0 w 87"/>
                <a:gd name="T5" fmla="*/ 86 h 86"/>
                <a:gd name="T6" fmla="*/ 43 w 87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86"/>
                <a:gd name="T14" fmla="*/ 87 w 87"/>
                <a:gd name="T15" fmla="*/ 86 h 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86">
                  <a:moveTo>
                    <a:pt x="43" y="0"/>
                  </a:moveTo>
                  <a:lnTo>
                    <a:pt x="87" y="86"/>
                  </a:lnTo>
                  <a:lnTo>
                    <a:pt x="0" y="86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00"/>
            </a:solidFill>
            <a:ln w="11113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54" name="Freeform 92"/>
            <p:cNvSpPr>
              <a:spLocks/>
            </p:cNvSpPr>
            <p:nvPr/>
          </p:nvSpPr>
          <p:spPr bwMode="auto">
            <a:xfrm>
              <a:off x="3632" y="2974"/>
              <a:ext cx="87" cy="87"/>
            </a:xfrm>
            <a:custGeom>
              <a:avLst/>
              <a:gdLst>
                <a:gd name="T0" fmla="*/ 44 w 87"/>
                <a:gd name="T1" fmla="*/ 0 h 87"/>
                <a:gd name="T2" fmla="*/ 87 w 87"/>
                <a:gd name="T3" fmla="*/ 87 h 87"/>
                <a:gd name="T4" fmla="*/ 0 w 87"/>
                <a:gd name="T5" fmla="*/ 87 h 87"/>
                <a:gd name="T6" fmla="*/ 44 w 87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87"/>
                <a:gd name="T14" fmla="*/ 87 w 87"/>
                <a:gd name="T15" fmla="*/ 87 h 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87">
                  <a:moveTo>
                    <a:pt x="44" y="0"/>
                  </a:moveTo>
                  <a:lnTo>
                    <a:pt x="87" y="87"/>
                  </a:lnTo>
                  <a:lnTo>
                    <a:pt x="0" y="8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FF00"/>
            </a:solidFill>
            <a:ln w="11113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55" name="Freeform 93"/>
            <p:cNvSpPr>
              <a:spLocks/>
            </p:cNvSpPr>
            <p:nvPr/>
          </p:nvSpPr>
          <p:spPr bwMode="auto">
            <a:xfrm>
              <a:off x="4030" y="2895"/>
              <a:ext cx="87" cy="86"/>
            </a:xfrm>
            <a:custGeom>
              <a:avLst/>
              <a:gdLst>
                <a:gd name="T0" fmla="*/ 44 w 87"/>
                <a:gd name="T1" fmla="*/ 0 h 86"/>
                <a:gd name="T2" fmla="*/ 87 w 87"/>
                <a:gd name="T3" fmla="*/ 86 h 86"/>
                <a:gd name="T4" fmla="*/ 0 w 87"/>
                <a:gd name="T5" fmla="*/ 86 h 86"/>
                <a:gd name="T6" fmla="*/ 44 w 87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86"/>
                <a:gd name="T14" fmla="*/ 87 w 87"/>
                <a:gd name="T15" fmla="*/ 86 h 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86">
                  <a:moveTo>
                    <a:pt x="44" y="0"/>
                  </a:moveTo>
                  <a:lnTo>
                    <a:pt x="87" y="86"/>
                  </a:lnTo>
                  <a:lnTo>
                    <a:pt x="0" y="86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FF00"/>
            </a:solidFill>
            <a:ln w="11113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56" name="Freeform 94"/>
            <p:cNvSpPr>
              <a:spLocks/>
            </p:cNvSpPr>
            <p:nvPr/>
          </p:nvSpPr>
          <p:spPr bwMode="auto">
            <a:xfrm>
              <a:off x="4421" y="3018"/>
              <a:ext cx="87" cy="86"/>
            </a:xfrm>
            <a:custGeom>
              <a:avLst/>
              <a:gdLst>
                <a:gd name="T0" fmla="*/ 44 w 87"/>
                <a:gd name="T1" fmla="*/ 0 h 86"/>
                <a:gd name="T2" fmla="*/ 87 w 87"/>
                <a:gd name="T3" fmla="*/ 86 h 86"/>
                <a:gd name="T4" fmla="*/ 0 w 87"/>
                <a:gd name="T5" fmla="*/ 86 h 86"/>
                <a:gd name="T6" fmla="*/ 44 w 87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86"/>
                <a:gd name="T14" fmla="*/ 87 w 87"/>
                <a:gd name="T15" fmla="*/ 86 h 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86">
                  <a:moveTo>
                    <a:pt x="44" y="0"/>
                  </a:moveTo>
                  <a:lnTo>
                    <a:pt x="87" y="86"/>
                  </a:lnTo>
                  <a:lnTo>
                    <a:pt x="0" y="86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FF00"/>
            </a:solidFill>
            <a:ln w="11113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57" name="Freeform 95"/>
            <p:cNvSpPr>
              <a:spLocks/>
            </p:cNvSpPr>
            <p:nvPr/>
          </p:nvSpPr>
          <p:spPr bwMode="auto">
            <a:xfrm>
              <a:off x="4812" y="2967"/>
              <a:ext cx="87" cy="87"/>
            </a:xfrm>
            <a:custGeom>
              <a:avLst/>
              <a:gdLst>
                <a:gd name="T0" fmla="*/ 43 w 87"/>
                <a:gd name="T1" fmla="*/ 0 h 87"/>
                <a:gd name="T2" fmla="*/ 87 w 87"/>
                <a:gd name="T3" fmla="*/ 87 h 87"/>
                <a:gd name="T4" fmla="*/ 0 w 87"/>
                <a:gd name="T5" fmla="*/ 87 h 87"/>
                <a:gd name="T6" fmla="*/ 43 w 87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87"/>
                <a:gd name="T14" fmla="*/ 87 w 87"/>
                <a:gd name="T15" fmla="*/ 87 h 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87">
                  <a:moveTo>
                    <a:pt x="43" y="0"/>
                  </a:moveTo>
                  <a:lnTo>
                    <a:pt x="87" y="87"/>
                  </a:lnTo>
                  <a:lnTo>
                    <a:pt x="0" y="8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00"/>
            </a:solidFill>
            <a:ln w="11113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58" name="Freeform 96"/>
            <p:cNvSpPr>
              <a:spLocks/>
            </p:cNvSpPr>
            <p:nvPr/>
          </p:nvSpPr>
          <p:spPr bwMode="auto">
            <a:xfrm>
              <a:off x="5210" y="3010"/>
              <a:ext cx="87" cy="87"/>
            </a:xfrm>
            <a:custGeom>
              <a:avLst/>
              <a:gdLst>
                <a:gd name="T0" fmla="*/ 43 w 87"/>
                <a:gd name="T1" fmla="*/ 0 h 87"/>
                <a:gd name="T2" fmla="*/ 87 w 87"/>
                <a:gd name="T3" fmla="*/ 87 h 87"/>
                <a:gd name="T4" fmla="*/ 0 w 87"/>
                <a:gd name="T5" fmla="*/ 87 h 87"/>
                <a:gd name="T6" fmla="*/ 43 w 87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87"/>
                <a:gd name="T14" fmla="*/ 87 w 87"/>
                <a:gd name="T15" fmla="*/ 87 h 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87">
                  <a:moveTo>
                    <a:pt x="43" y="0"/>
                  </a:moveTo>
                  <a:lnTo>
                    <a:pt x="87" y="87"/>
                  </a:lnTo>
                  <a:lnTo>
                    <a:pt x="0" y="8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00"/>
            </a:solidFill>
            <a:ln w="11113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59" name="Rectangle 97"/>
            <p:cNvSpPr>
              <a:spLocks noChangeArrowheads="1"/>
            </p:cNvSpPr>
            <p:nvPr/>
          </p:nvSpPr>
          <p:spPr bwMode="auto">
            <a:xfrm>
              <a:off x="913" y="398"/>
              <a:ext cx="4752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100" b="1">
                  <a:solidFill>
                    <a:srgbClr val="000000"/>
                  </a:solidFill>
                  <a:latin typeface="Arial" charset="0"/>
                </a:rPr>
                <a:t> Flow  for a normal year: Site 3</a:t>
              </a:r>
              <a:r>
                <a:rPr lang="en-US" altLang="en-US" sz="2100" b="1">
                  <a:solidFill>
                    <a:srgbClr val="000000"/>
                  </a:solidFill>
                  <a:latin typeface="Arial" charset="0"/>
                </a:rPr>
                <a:t> Mara River, Tanzania Border</a:t>
              </a:r>
              <a:endParaRPr lang="en-GB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060" name="Rectangle 98"/>
            <p:cNvSpPr>
              <a:spLocks noChangeArrowheads="1"/>
            </p:cNvSpPr>
            <p:nvPr/>
          </p:nvSpPr>
          <p:spPr bwMode="auto">
            <a:xfrm>
              <a:off x="535" y="3314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en-GB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061" name="Rectangle 99"/>
            <p:cNvSpPr>
              <a:spLocks noChangeArrowheads="1"/>
            </p:cNvSpPr>
            <p:nvPr/>
          </p:nvSpPr>
          <p:spPr bwMode="auto">
            <a:xfrm>
              <a:off x="535" y="3039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Arial" charset="0"/>
                </a:rPr>
                <a:t>5</a:t>
              </a:r>
              <a:endParaRPr lang="en-GB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062" name="Rectangle 100"/>
            <p:cNvSpPr>
              <a:spLocks noChangeArrowheads="1"/>
            </p:cNvSpPr>
            <p:nvPr/>
          </p:nvSpPr>
          <p:spPr bwMode="auto">
            <a:xfrm>
              <a:off x="456" y="2764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Arial" charset="0"/>
                </a:rPr>
                <a:t>10</a:t>
              </a:r>
              <a:endParaRPr lang="en-GB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063" name="Rectangle 101"/>
            <p:cNvSpPr>
              <a:spLocks noChangeArrowheads="1"/>
            </p:cNvSpPr>
            <p:nvPr/>
          </p:nvSpPr>
          <p:spPr bwMode="auto">
            <a:xfrm>
              <a:off x="456" y="2482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Arial" charset="0"/>
                </a:rPr>
                <a:t>15</a:t>
              </a:r>
              <a:endParaRPr lang="en-GB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064" name="Rectangle 102"/>
            <p:cNvSpPr>
              <a:spLocks noChangeArrowheads="1"/>
            </p:cNvSpPr>
            <p:nvPr/>
          </p:nvSpPr>
          <p:spPr bwMode="auto">
            <a:xfrm>
              <a:off x="456" y="2207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Arial" charset="0"/>
                </a:rPr>
                <a:t>20</a:t>
              </a:r>
              <a:endParaRPr lang="en-GB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065" name="Rectangle 103"/>
            <p:cNvSpPr>
              <a:spLocks noChangeArrowheads="1"/>
            </p:cNvSpPr>
            <p:nvPr/>
          </p:nvSpPr>
          <p:spPr bwMode="auto">
            <a:xfrm>
              <a:off x="456" y="1932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Arial" charset="0"/>
                </a:rPr>
                <a:t>25</a:t>
              </a:r>
              <a:endParaRPr lang="en-GB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066" name="Rectangle 104"/>
            <p:cNvSpPr>
              <a:spLocks noChangeArrowheads="1"/>
            </p:cNvSpPr>
            <p:nvPr/>
          </p:nvSpPr>
          <p:spPr bwMode="auto">
            <a:xfrm>
              <a:off x="456" y="1657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Arial" charset="0"/>
                </a:rPr>
                <a:t>30</a:t>
              </a:r>
              <a:endParaRPr lang="en-GB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067" name="Rectangle 105"/>
            <p:cNvSpPr>
              <a:spLocks noChangeArrowheads="1"/>
            </p:cNvSpPr>
            <p:nvPr/>
          </p:nvSpPr>
          <p:spPr bwMode="auto">
            <a:xfrm>
              <a:off x="456" y="1375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Arial" charset="0"/>
                </a:rPr>
                <a:t>35</a:t>
              </a:r>
              <a:endParaRPr lang="en-GB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068" name="Rectangle 106"/>
            <p:cNvSpPr>
              <a:spLocks noChangeArrowheads="1"/>
            </p:cNvSpPr>
            <p:nvPr/>
          </p:nvSpPr>
          <p:spPr bwMode="auto">
            <a:xfrm>
              <a:off x="456" y="1100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Arial" charset="0"/>
                </a:rPr>
                <a:t>40</a:t>
              </a:r>
              <a:endParaRPr lang="en-GB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069" name="Rectangle 107"/>
            <p:cNvSpPr>
              <a:spLocks noChangeArrowheads="1"/>
            </p:cNvSpPr>
            <p:nvPr/>
          </p:nvSpPr>
          <p:spPr bwMode="auto">
            <a:xfrm>
              <a:off x="456" y="825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Arial" charset="0"/>
                </a:rPr>
                <a:t>45</a:t>
              </a:r>
              <a:endParaRPr lang="en-GB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070" name="Rectangle 108"/>
            <p:cNvSpPr>
              <a:spLocks noChangeArrowheads="1"/>
            </p:cNvSpPr>
            <p:nvPr/>
          </p:nvSpPr>
          <p:spPr bwMode="auto">
            <a:xfrm>
              <a:off x="810" y="3517"/>
              <a:ext cx="2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Arial" charset="0"/>
                </a:rPr>
                <a:t>Jan</a:t>
              </a:r>
              <a:endParaRPr lang="en-GB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071" name="Rectangle 109"/>
            <p:cNvSpPr>
              <a:spLocks noChangeArrowheads="1"/>
            </p:cNvSpPr>
            <p:nvPr/>
          </p:nvSpPr>
          <p:spPr bwMode="auto">
            <a:xfrm>
              <a:off x="1194" y="3517"/>
              <a:ext cx="24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Arial" charset="0"/>
                </a:rPr>
                <a:t>Feb</a:t>
              </a:r>
              <a:endParaRPr lang="en-GB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072" name="Rectangle 110"/>
            <p:cNvSpPr>
              <a:spLocks noChangeArrowheads="1"/>
            </p:cNvSpPr>
            <p:nvPr/>
          </p:nvSpPr>
          <p:spPr bwMode="auto">
            <a:xfrm>
              <a:off x="1585" y="3517"/>
              <a:ext cx="24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Arial" charset="0"/>
                </a:rPr>
                <a:t>Mar</a:t>
              </a:r>
              <a:endParaRPr lang="en-GB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073" name="Rectangle 111"/>
            <p:cNvSpPr>
              <a:spLocks noChangeArrowheads="1"/>
            </p:cNvSpPr>
            <p:nvPr/>
          </p:nvSpPr>
          <p:spPr bwMode="auto">
            <a:xfrm>
              <a:off x="1990" y="3517"/>
              <a:ext cx="2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Arial" charset="0"/>
                </a:rPr>
                <a:t>Apr</a:t>
              </a:r>
              <a:endParaRPr lang="en-GB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074" name="Rectangle 112"/>
            <p:cNvSpPr>
              <a:spLocks noChangeArrowheads="1"/>
            </p:cNvSpPr>
            <p:nvPr/>
          </p:nvSpPr>
          <p:spPr bwMode="auto">
            <a:xfrm>
              <a:off x="2359" y="3517"/>
              <a:ext cx="2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Arial" charset="0"/>
                </a:rPr>
                <a:t>May</a:t>
              </a:r>
              <a:endParaRPr lang="en-GB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075" name="Rectangle 113"/>
            <p:cNvSpPr>
              <a:spLocks noChangeArrowheads="1"/>
            </p:cNvSpPr>
            <p:nvPr/>
          </p:nvSpPr>
          <p:spPr bwMode="auto">
            <a:xfrm>
              <a:off x="2779" y="3517"/>
              <a:ext cx="2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Arial" charset="0"/>
                </a:rPr>
                <a:t>Jun</a:t>
              </a:r>
              <a:endParaRPr lang="en-GB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076" name="Rectangle 114"/>
            <p:cNvSpPr>
              <a:spLocks noChangeArrowheads="1"/>
            </p:cNvSpPr>
            <p:nvPr/>
          </p:nvSpPr>
          <p:spPr bwMode="auto">
            <a:xfrm>
              <a:off x="3198" y="3517"/>
              <a:ext cx="1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Arial" charset="0"/>
                </a:rPr>
                <a:t>Jul</a:t>
              </a:r>
              <a:endParaRPr lang="en-GB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077" name="Rectangle 115"/>
            <p:cNvSpPr>
              <a:spLocks noChangeArrowheads="1"/>
            </p:cNvSpPr>
            <p:nvPr/>
          </p:nvSpPr>
          <p:spPr bwMode="auto">
            <a:xfrm>
              <a:off x="3553" y="3517"/>
              <a:ext cx="25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Arial" charset="0"/>
                </a:rPr>
                <a:t>Aug</a:t>
              </a:r>
              <a:endParaRPr lang="en-GB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078" name="Rectangle 116"/>
            <p:cNvSpPr>
              <a:spLocks noChangeArrowheads="1"/>
            </p:cNvSpPr>
            <p:nvPr/>
          </p:nvSpPr>
          <p:spPr bwMode="auto">
            <a:xfrm>
              <a:off x="3951" y="3517"/>
              <a:ext cx="25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Arial" charset="0"/>
                </a:rPr>
                <a:t>Sep</a:t>
              </a:r>
              <a:endParaRPr lang="en-GB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079" name="Rectangle 117"/>
            <p:cNvSpPr>
              <a:spLocks noChangeArrowheads="1"/>
            </p:cNvSpPr>
            <p:nvPr/>
          </p:nvSpPr>
          <p:spPr bwMode="auto">
            <a:xfrm>
              <a:off x="4349" y="3517"/>
              <a:ext cx="2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Arial" charset="0"/>
                </a:rPr>
                <a:t>Oct</a:t>
              </a:r>
              <a:endParaRPr lang="en-GB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080" name="Rectangle 118"/>
            <p:cNvSpPr>
              <a:spLocks noChangeArrowheads="1"/>
            </p:cNvSpPr>
            <p:nvPr/>
          </p:nvSpPr>
          <p:spPr bwMode="auto">
            <a:xfrm>
              <a:off x="4740" y="3517"/>
              <a:ext cx="25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Arial" charset="0"/>
                </a:rPr>
                <a:t>Nov</a:t>
              </a:r>
              <a:endParaRPr lang="en-GB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081" name="Rectangle 119"/>
            <p:cNvSpPr>
              <a:spLocks noChangeArrowheads="1"/>
            </p:cNvSpPr>
            <p:nvPr/>
          </p:nvSpPr>
          <p:spPr bwMode="auto">
            <a:xfrm>
              <a:off x="5130" y="3517"/>
              <a:ext cx="25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Arial" charset="0"/>
                </a:rPr>
                <a:t>Dec</a:t>
              </a:r>
              <a:endParaRPr lang="en-GB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082" name="Rectangle 120"/>
            <p:cNvSpPr>
              <a:spLocks noChangeArrowheads="1"/>
            </p:cNvSpPr>
            <p:nvPr/>
          </p:nvSpPr>
          <p:spPr bwMode="auto">
            <a:xfrm>
              <a:off x="2865" y="3763"/>
              <a:ext cx="4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>
                  <a:solidFill>
                    <a:srgbClr val="000000"/>
                  </a:solidFill>
                  <a:latin typeface="Arial" charset="0"/>
                </a:rPr>
                <a:t>Month</a:t>
              </a:r>
              <a:endParaRPr lang="en-GB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083" name="Rectangle 121"/>
            <p:cNvSpPr>
              <a:spLocks noChangeArrowheads="1"/>
            </p:cNvSpPr>
            <p:nvPr/>
          </p:nvSpPr>
          <p:spPr bwMode="auto">
            <a:xfrm rot="-5400000">
              <a:off x="-756" y="2065"/>
              <a:ext cx="2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>
                  <a:solidFill>
                    <a:srgbClr val="000000"/>
                  </a:solidFill>
                  <a:latin typeface="Arial" charset="0"/>
                </a:rPr>
                <a:t>Ave. Monthly flow (cub. m/sec)</a:t>
              </a:r>
              <a:endParaRPr lang="en-GB" alt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41084" name="Group 122"/>
            <p:cNvGrpSpPr>
              <a:grpSpLocks/>
            </p:cNvGrpSpPr>
            <p:nvPr/>
          </p:nvGrpSpPr>
          <p:grpSpPr bwMode="auto">
            <a:xfrm>
              <a:off x="2592" y="720"/>
              <a:ext cx="3024" cy="629"/>
              <a:chOff x="2460" y="912"/>
              <a:chExt cx="3300" cy="629"/>
            </a:xfrm>
          </p:grpSpPr>
          <p:sp>
            <p:nvSpPr>
              <p:cNvPr id="41086" name="Freeform 123"/>
              <p:cNvSpPr>
                <a:spLocks/>
              </p:cNvSpPr>
              <p:nvPr/>
            </p:nvSpPr>
            <p:spPr bwMode="auto">
              <a:xfrm>
                <a:off x="2460" y="1346"/>
                <a:ext cx="73" cy="72"/>
              </a:xfrm>
              <a:custGeom>
                <a:avLst/>
                <a:gdLst>
                  <a:gd name="T0" fmla="*/ 36 w 73"/>
                  <a:gd name="T1" fmla="*/ 0 h 72"/>
                  <a:gd name="T2" fmla="*/ 73 w 73"/>
                  <a:gd name="T3" fmla="*/ 36 h 72"/>
                  <a:gd name="T4" fmla="*/ 36 w 73"/>
                  <a:gd name="T5" fmla="*/ 72 h 72"/>
                  <a:gd name="T6" fmla="*/ 0 w 73"/>
                  <a:gd name="T7" fmla="*/ 36 h 72"/>
                  <a:gd name="T8" fmla="*/ 36 w 73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72"/>
                  <a:gd name="T17" fmla="*/ 73 w 73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72">
                    <a:moveTo>
                      <a:pt x="36" y="0"/>
                    </a:moveTo>
                    <a:lnTo>
                      <a:pt x="73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11113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87" name="Rectangle 124"/>
              <p:cNvSpPr>
                <a:spLocks noChangeArrowheads="1"/>
              </p:cNvSpPr>
              <p:nvPr/>
            </p:nvSpPr>
            <p:spPr bwMode="auto">
              <a:xfrm>
                <a:off x="2468" y="912"/>
                <a:ext cx="3292" cy="629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41088" name="Line 125"/>
              <p:cNvSpPr>
                <a:spLocks noChangeShapeType="1"/>
              </p:cNvSpPr>
              <p:nvPr/>
            </p:nvSpPr>
            <p:spPr bwMode="auto">
              <a:xfrm>
                <a:off x="2858" y="1020"/>
                <a:ext cx="232" cy="1"/>
              </a:xfrm>
              <a:prstGeom prst="line">
                <a:avLst/>
              </a:prstGeom>
              <a:noFill/>
              <a:ln w="222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89" name="Freeform 126"/>
              <p:cNvSpPr>
                <a:spLocks/>
              </p:cNvSpPr>
              <p:nvPr/>
            </p:nvSpPr>
            <p:spPr bwMode="auto">
              <a:xfrm>
                <a:off x="2938" y="984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11113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90" name="Rectangle 127"/>
              <p:cNvSpPr>
                <a:spLocks noChangeArrowheads="1"/>
              </p:cNvSpPr>
              <p:nvPr/>
            </p:nvSpPr>
            <p:spPr bwMode="auto">
              <a:xfrm>
                <a:off x="3133" y="926"/>
                <a:ext cx="96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2000">
                    <a:solidFill>
                      <a:srgbClr val="000000"/>
                    </a:solidFill>
                    <a:latin typeface="Arial" charset="0"/>
                  </a:rPr>
                  <a:t>Present Day</a:t>
                </a:r>
                <a:endParaRPr lang="en-GB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1091" name="Line 128"/>
              <p:cNvSpPr>
                <a:spLocks noChangeShapeType="1"/>
              </p:cNvSpPr>
              <p:nvPr/>
            </p:nvSpPr>
            <p:spPr bwMode="auto">
              <a:xfrm>
                <a:off x="2858" y="1223"/>
                <a:ext cx="232" cy="1"/>
              </a:xfrm>
              <a:prstGeom prst="line">
                <a:avLst/>
              </a:prstGeom>
              <a:noFill/>
              <a:ln w="222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92" name="Rectangle 129"/>
              <p:cNvSpPr>
                <a:spLocks noChangeArrowheads="1"/>
              </p:cNvSpPr>
              <p:nvPr/>
            </p:nvSpPr>
            <p:spPr bwMode="auto">
              <a:xfrm>
                <a:off x="2938" y="1187"/>
                <a:ext cx="65" cy="65"/>
              </a:xfrm>
              <a:prstGeom prst="rect">
                <a:avLst/>
              </a:prstGeom>
              <a:solidFill>
                <a:srgbClr val="FF00FF"/>
              </a:solidFill>
              <a:ln w="11113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41093" name="Rectangle 130"/>
              <p:cNvSpPr>
                <a:spLocks noChangeArrowheads="1"/>
              </p:cNvSpPr>
              <p:nvPr/>
            </p:nvSpPr>
            <p:spPr bwMode="auto">
              <a:xfrm>
                <a:off x="3133" y="1129"/>
                <a:ext cx="224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2000">
                    <a:solidFill>
                      <a:srgbClr val="000000"/>
                    </a:solidFill>
                    <a:latin typeface="Arial" charset="0"/>
                  </a:rPr>
                  <a:t>Recommended (BF+ Floods)</a:t>
                </a:r>
                <a:endParaRPr lang="en-GB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1094" name="Line 131"/>
              <p:cNvSpPr>
                <a:spLocks noChangeShapeType="1"/>
              </p:cNvSpPr>
              <p:nvPr/>
            </p:nvSpPr>
            <p:spPr bwMode="auto">
              <a:xfrm>
                <a:off x="2858" y="1426"/>
                <a:ext cx="232" cy="1"/>
              </a:xfrm>
              <a:prstGeom prst="line">
                <a:avLst/>
              </a:prstGeom>
              <a:noFill/>
              <a:ln w="34925">
                <a:solidFill>
                  <a:srgbClr val="99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95" name="Freeform 132"/>
              <p:cNvSpPr>
                <a:spLocks/>
              </p:cNvSpPr>
              <p:nvPr/>
            </p:nvSpPr>
            <p:spPr bwMode="auto">
              <a:xfrm>
                <a:off x="2928" y="1392"/>
                <a:ext cx="86" cy="87"/>
              </a:xfrm>
              <a:custGeom>
                <a:avLst/>
                <a:gdLst>
                  <a:gd name="T0" fmla="*/ 43 w 86"/>
                  <a:gd name="T1" fmla="*/ 0 h 87"/>
                  <a:gd name="T2" fmla="*/ 86 w 86"/>
                  <a:gd name="T3" fmla="*/ 87 h 87"/>
                  <a:gd name="T4" fmla="*/ 0 w 86"/>
                  <a:gd name="T5" fmla="*/ 87 h 87"/>
                  <a:gd name="T6" fmla="*/ 43 w 86"/>
                  <a:gd name="T7" fmla="*/ 0 h 8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6"/>
                  <a:gd name="T13" fmla="*/ 0 h 87"/>
                  <a:gd name="T14" fmla="*/ 86 w 86"/>
                  <a:gd name="T15" fmla="*/ 87 h 8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6" h="87">
                    <a:moveTo>
                      <a:pt x="43" y="0"/>
                    </a:moveTo>
                    <a:lnTo>
                      <a:pt x="86" y="87"/>
                    </a:lnTo>
                    <a:lnTo>
                      <a:pt x="0" y="8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FF00"/>
              </a:solidFill>
              <a:ln w="11113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96" name="Rectangle 133"/>
              <p:cNvSpPr>
                <a:spLocks noChangeArrowheads="1"/>
              </p:cNvSpPr>
              <p:nvPr/>
            </p:nvSpPr>
            <p:spPr bwMode="auto">
              <a:xfrm>
                <a:off x="3133" y="1339"/>
                <a:ext cx="243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2000">
                    <a:solidFill>
                      <a:srgbClr val="000000"/>
                    </a:solidFill>
                    <a:latin typeface="Arial" charset="0"/>
                  </a:rPr>
                  <a:t>Recommended Base Flow (BF)</a:t>
                </a:r>
                <a:endParaRPr lang="en-GB" altLang="en-US" sz="24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1085" name="Rectangle 134"/>
            <p:cNvSpPr>
              <a:spLocks noChangeArrowheads="1"/>
            </p:cNvSpPr>
            <p:nvPr/>
          </p:nvSpPr>
          <p:spPr bwMode="auto">
            <a:xfrm>
              <a:off x="0" y="288"/>
              <a:ext cx="5760" cy="380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112776" name="Text Box 136"/>
          <p:cNvSpPr txBox="1">
            <a:spLocks noChangeArrowheads="1"/>
          </p:cNvSpPr>
          <p:nvPr/>
        </p:nvSpPr>
        <p:spPr bwMode="auto">
          <a:xfrm>
            <a:off x="4427538" y="2205038"/>
            <a:ext cx="446563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tx1"/>
                </a:solidFill>
                <a:latin typeface="Comic Sans MS" pitchFamily="66" charset="0"/>
              </a:rPr>
              <a:t>Long-term average EFA:</a:t>
            </a:r>
          </a:p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tx1"/>
                </a:solidFill>
                <a:latin typeface="Comic Sans MS" pitchFamily="66" charset="0"/>
              </a:rPr>
              <a:t>50% of present flow</a:t>
            </a:r>
            <a:endParaRPr lang="en-GB" altLang="en-US" sz="280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777" name="Text Box 137"/>
          <p:cNvSpPr txBox="1">
            <a:spLocks noChangeArrowheads="1"/>
          </p:cNvSpPr>
          <p:nvPr/>
        </p:nvSpPr>
        <p:spPr bwMode="auto">
          <a:xfrm rot="-1613071">
            <a:off x="1201738" y="2998788"/>
            <a:ext cx="7038975" cy="701675"/>
          </a:xfrm>
          <a:prstGeom prst="rect">
            <a:avLst/>
          </a:prstGeom>
          <a:solidFill>
            <a:srgbClr val="CC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Comic Sans MS" pitchFamily="66" charset="0"/>
              </a:rPr>
              <a:t>Lesson: Sometimes, an EFA can reassure stakeholders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Comic Sans MS" pitchFamily="66" charset="0"/>
              </a:rPr>
              <a:t>that there is still plenty of water for all purposes </a:t>
            </a:r>
            <a:endParaRPr lang="nl-NL" altLang="en-US" sz="2000" b="1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83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76" grpId="0" autoUpdateAnimBg="0"/>
      <p:bldP spid="11277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FF539-DC2A-464F-9DEB-16B8121C754F}" type="slidenum">
              <a:rPr lang="en-US"/>
              <a:pPr>
                <a:defRPr/>
              </a:pPr>
              <a:t>19</a:t>
            </a:fld>
            <a:endParaRPr lang="en-US"/>
          </a:p>
        </p:txBody>
      </p:sp>
      <p:pic>
        <p:nvPicPr>
          <p:cNvPr id="44035" name="Picture 2" descr="IMG_07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0400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3" descr="IMG_06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0"/>
            <a:ext cx="5334000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12"/>
          <p:cNvSpPr txBox="1">
            <a:spLocks noChangeArrowheads="1"/>
          </p:cNvSpPr>
          <p:nvPr/>
        </p:nvSpPr>
        <p:spPr bwMode="auto">
          <a:xfrm>
            <a:off x="935038" y="0"/>
            <a:ext cx="820896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Gt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Ruaha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River &amp;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Usangu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Wetlands,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Tanzania</a:t>
            </a:r>
            <a:endParaRPr lang="nl-NL" altLang="en-US" sz="36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4038" name="Picture 13" descr="IMG_49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2927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4" descr="IMG_07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417888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3924300" y="3573463"/>
            <a:ext cx="496887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Comic Sans MS" pitchFamily="66" charset="0"/>
              </a:rPr>
              <a:t>No flows in the </a:t>
            </a:r>
            <a:r>
              <a:rPr lang="en-US" altLang="en-US" sz="2800" b="1" dirty="0" err="1">
                <a:solidFill>
                  <a:schemeClr val="tx1"/>
                </a:solidFill>
                <a:latin typeface="Comic Sans MS" pitchFamily="66" charset="0"/>
              </a:rPr>
              <a:t>Ruaha</a:t>
            </a:r>
            <a:r>
              <a:rPr lang="en-US" altLang="en-US" sz="2800" b="1" dirty="0">
                <a:solidFill>
                  <a:schemeClr val="tx1"/>
                </a:solidFill>
                <a:latin typeface="Comic Sans MS" pitchFamily="66" charset="0"/>
              </a:rPr>
              <a:t> National Park during the dry season since early 1990’s, due to irrigated rice, upland clearance, and wetland evapotranspiration</a:t>
            </a:r>
            <a:endParaRPr lang="en-GB" altLang="en-US" sz="2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9" name="Picture 1026" descr="Tanzania ma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" y="630843"/>
            <a:ext cx="3061498" cy="278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28"/>
          <p:cNvSpPr>
            <a:spLocks noChangeArrowheads="1"/>
          </p:cNvSpPr>
          <p:nvPr/>
        </p:nvSpPr>
        <p:spPr bwMode="auto">
          <a:xfrm>
            <a:off x="935038" y="2092889"/>
            <a:ext cx="989531" cy="334789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4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2" grpId="0" autoUpdateAnimBg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CONTENTS</a:t>
            </a:r>
            <a:endParaRPr lang="en-GB" b="1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590800"/>
            <a:ext cx="7772400" cy="1846263"/>
          </a:xfrm>
        </p:spPr>
        <p:txBody>
          <a:bodyPr>
            <a:normAutofit fontScale="25000" lnSpcReduction="20000"/>
          </a:bodyPr>
          <a:lstStyle/>
          <a:p>
            <a:pPr eaLnBrk="1" hangingPunct="1"/>
            <a:r>
              <a:rPr lang="en-US" sz="12800" b="1" dirty="0" smtClean="0"/>
              <a:t>Balancing resource use with protection</a:t>
            </a:r>
          </a:p>
          <a:p>
            <a:pPr eaLnBrk="1" hangingPunct="1"/>
            <a:r>
              <a:rPr lang="en-US" sz="12800" b="1" dirty="0" smtClean="0"/>
              <a:t>Environmental flows for rivers in different parts of the world</a:t>
            </a:r>
          </a:p>
          <a:p>
            <a:pPr eaLnBrk="1" hangingPunct="1"/>
            <a:r>
              <a:rPr lang="en-ZA" sz="12800" b="1" dirty="0" smtClean="0"/>
              <a:t>General lessons for countries developing policies for Environmental </a:t>
            </a:r>
            <a:r>
              <a:rPr lang="en-ZA" sz="12800" b="1" smtClean="0"/>
              <a:t>Flow assessment </a:t>
            </a:r>
            <a:r>
              <a:rPr lang="en-ZA" sz="12800" b="1" dirty="0" smtClean="0"/>
              <a:t>and implementation</a:t>
            </a:r>
            <a:endParaRPr lang="en-US" sz="12800" b="1" dirty="0" smtClean="0"/>
          </a:p>
          <a:p>
            <a:pPr eaLnBrk="1" hangingPunct="1">
              <a:buFontTx/>
              <a:buNone/>
            </a:pPr>
            <a:endParaRPr lang="en-US" b="1" dirty="0" smtClean="0"/>
          </a:p>
        </p:txBody>
      </p:sp>
      <p:sp>
        <p:nvSpPr>
          <p:cNvPr id="5" name="Rounded Rectangular Callout 4"/>
          <p:cNvSpPr/>
          <p:nvPr/>
        </p:nvSpPr>
        <p:spPr>
          <a:xfrm>
            <a:off x="238125" y="327000"/>
            <a:ext cx="8718550" cy="1727795"/>
          </a:xfrm>
          <a:prstGeom prst="wedgeRoundRectCallout">
            <a:avLst>
              <a:gd name="adj1" fmla="val -16628"/>
              <a:gd name="adj2" fmla="val 11820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GB" sz="2800" b="1" dirty="0">
                <a:solidFill>
                  <a:schemeClr val="bg1"/>
                </a:solidFill>
                <a:cs typeface="Times New Roman" pitchFamily="18" charset="0"/>
              </a:rPr>
              <a:t>The quality, quantity and distribution of water required to maintain the</a:t>
            </a:r>
          </a:p>
          <a:p>
            <a:pPr algn="ctr">
              <a:lnSpc>
                <a:spcPct val="90000"/>
              </a:lnSpc>
              <a:defRPr/>
            </a:pPr>
            <a:r>
              <a:rPr lang="en-GB" sz="2800" b="1" dirty="0">
                <a:solidFill>
                  <a:schemeClr val="bg1"/>
                </a:solidFill>
                <a:cs typeface="Times New Roman" pitchFamily="18" charset="0"/>
              </a:rPr>
              <a:t>components, functions and processes</a:t>
            </a:r>
          </a:p>
          <a:p>
            <a:pPr algn="ctr">
              <a:lnSpc>
                <a:spcPct val="90000"/>
              </a:lnSpc>
              <a:defRPr/>
            </a:pPr>
            <a:r>
              <a:rPr lang="en-GB" sz="2800" b="1" dirty="0">
                <a:solidFill>
                  <a:schemeClr val="bg1"/>
                </a:solidFill>
                <a:cs typeface="Times New Roman" pitchFamily="18" charset="0"/>
              </a:rPr>
              <a:t>of aquatic ecosystems on which people depend.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94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44A814-E981-42A1-A234-084788223D51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47108" name="Object 4" descr="5%"/>
          <p:cNvGraphicFramePr>
            <a:graphicFrameLocks noGrp="1" noChangeAspect="1"/>
          </p:cNvGraphicFramePr>
          <p:nvPr>
            <p:ph idx="4294967295"/>
          </p:nvPr>
        </p:nvGraphicFramePr>
        <p:xfrm>
          <a:off x="2362200" y="-304800"/>
          <a:ext cx="7620000" cy="739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Bitmap Image" r:id="rId4" imgW="29038095" imgH="35057143" progId="Paint.Picture">
                  <p:embed/>
                </p:oleObj>
              </mc:Choice>
              <mc:Fallback>
                <p:oleObj name="Bitmap Image" r:id="rId4" imgW="29038095" imgH="3505714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-304800"/>
                        <a:ext cx="7620000" cy="7399338"/>
                      </a:xfrm>
                      <a:prstGeom prst="rect">
                        <a:avLst/>
                      </a:prstGeom>
                      <a:pattFill prst="pct5">
                        <a:fgClr>
                          <a:schemeClr val="tx1"/>
                        </a:fgClr>
                        <a:bgClr>
                          <a:schemeClr val="bg1"/>
                        </a:bgClr>
                      </a:pattFill>
                      <a:ln w="76200" cmpd="sng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9" name="Text Box 6"/>
          <p:cNvSpPr txBox="1">
            <a:spLocks noChangeArrowheads="1"/>
          </p:cNvSpPr>
          <p:nvPr/>
        </p:nvSpPr>
        <p:spPr bwMode="auto">
          <a:xfrm>
            <a:off x="0" y="0"/>
            <a:ext cx="2381250" cy="89439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marL="174625" indent="-174625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b="1" dirty="0"/>
              <a:t>OPTIONS</a:t>
            </a:r>
          </a:p>
          <a:p>
            <a:pPr eaLnBrk="1" hangingPunct="1"/>
            <a:endParaRPr lang="en-US" altLang="en-US" sz="28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2800" b="1" dirty="0" smtClean="0">
                <a:solidFill>
                  <a:srgbClr val="FF0000"/>
                </a:solidFill>
              </a:rPr>
              <a:t>Upland </a:t>
            </a:r>
            <a:r>
              <a:rPr lang="en-US" altLang="en-US" sz="2800" b="1" dirty="0">
                <a:solidFill>
                  <a:srgbClr val="FF0000"/>
                </a:solidFill>
              </a:rPr>
              <a:t>storage</a:t>
            </a:r>
          </a:p>
          <a:p>
            <a:pPr marL="0" indent="0" eaLnBrk="1" hangingPunct="1">
              <a:buNone/>
            </a:pPr>
            <a:endParaRPr lang="en-GB" altLang="en-US" sz="2800" b="1" dirty="0">
              <a:solidFill>
                <a:srgbClr val="F77B43"/>
              </a:solidFill>
            </a:endParaRPr>
          </a:p>
          <a:p>
            <a:pPr eaLnBrk="1" hangingPunct="1"/>
            <a:r>
              <a:rPr lang="en-GB" altLang="en-US" sz="2800" b="1" dirty="0">
                <a:solidFill>
                  <a:srgbClr val="F77B43"/>
                </a:solidFill>
              </a:rPr>
              <a:t>Transfer   from </a:t>
            </a:r>
            <a:r>
              <a:rPr lang="en-GB" altLang="en-US" sz="2800" b="1" dirty="0" smtClean="0">
                <a:solidFill>
                  <a:srgbClr val="F77B43"/>
                </a:solidFill>
              </a:rPr>
              <a:t>tributary</a:t>
            </a:r>
          </a:p>
          <a:p>
            <a:pPr eaLnBrk="1" hangingPunct="1"/>
            <a:endParaRPr lang="en-US" altLang="en-US" sz="2800" b="1" dirty="0">
              <a:solidFill>
                <a:srgbClr val="09E909"/>
              </a:solidFill>
            </a:endParaRPr>
          </a:p>
          <a:p>
            <a:pPr eaLnBrk="1" hangingPunct="1"/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Efficient     </a:t>
            </a:r>
            <a:r>
              <a:rPr lang="en-US" altLang="en-US" sz="2800" b="1" dirty="0" smtClean="0">
                <a:solidFill>
                  <a:schemeClr val="accent3">
                    <a:lumMod val="50000"/>
                  </a:schemeClr>
                </a:solidFill>
              </a:rPr>
              <a:t>irrigation</a:t>
            </a:r>
          </a:p>
          <a:p>
            <a:pPr marL="0" indent="0" eaLnBrk="1" hangingPunct="1">
              <a:buNone/>
            </a:pPr>
            <a:endParaRPr lang="en-US" altLang="en-US" sz="2800" b="1" dirty="0"/>
          </a:p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Engineer the wetland</a:t>
            </a:r>
          </a:p>
          <a:p>
            <a:pPr marL="0" indent="0" eaLnBrk="1" hangingPunct="1">
              <a:buNone/>
            </a:pPr>
            <a:endParaRPr lang="en-US" altLang="en-US" sz="2800" b="1" dirty="0" smtClean="0">
              <a:solidFill>
                <a:srgbClr val="FF0000"/>
              </a:solidFill>
            </a:endParaRPr>
          </a:p>
          <a:p>
            <a:pPr eaLnBrk="1" hangingPunct="1"/>
            <a:endParaRPr lang="en-GB" altLang="en-US" sz="2800" b="1" dirty="0" smtClean="0">
              <a:solidFill>
                <a:srgbClr val="FFFF00"/>
              </a:solidFill>
            </a:endParaRPr>
          </a:p>
          <a:p>
            <a:pPr eaLnBrk="1" hangingPunct="1"/>
            <a:endParaRPr lang="en-GB" altLang="en-US" sz="2800" b="1" dirty="0">
              <a:solidFill>
                <a:srgbClr val="FFFF00"/>
              </a:solidFill>
            </a:endParaRPr>
          </a:p>
          <a:p>
            <a:pPr eaLnBrk="1" hangingPunct="1"/>
            <a:endParaRPr lang="en-GB" altLang="en-US" sz="2800" b="1" dirty="0">
              <a:solidFill>
                <a:srgbClr val="FFFF00"/>
              </a:solidFill>
            </a:endParaRPr>
          </a:p>
        </p:txBody>
      </p:sp>
      <p:sp>
        <p:nvSpPr>
          <p:cNvPr id="47110" name="AutoShape 7"/>
          <p:cNvSpPr>
            <a:spLocks noChangeArrowheads="1"/>
          </p:cNvSpPr>
          <p:nvPr/>
        </p:nvSpPr>
        <p:spPr bwMode="auto">
          <a:xfrm rot="9661501">
            <a:off x="5295900" y="4572000"/>
            <a:ext cx="228600" cy="228600"/>
          </a:xfrm>
          <a:prstGeom prst="triangle">
            <a:avLst>
              <a:gd name="adj" fmla="val 48046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7111" name="AutoShape 8"/>
          <p:cNvSpPr>
            <a:spLocks noChangeArrowheads="1"/>
          </p:cNvSpPr>
          <p:nvPr/>
        </p:nvSpPr>
        <p:spPr bwMode="auto">
          <a:xfrm rot="7646772">
            <a:off x="7620000" y="1752600"/>
            <a:ext cx="228600" cy="228600"/>
          </a:xfrm>
          <a:prstGeom prst="triangle">
            <a:avLst>
              <a:gd name="adj" fmla="val 48046"/>
            </a:avLst>
          </a:prstGeom>
          <a:solidFill>
            <a:srgbClr val="F77B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7112" name="Line 10"/>
          <p:cNvSpPr>
            <a:spLocks noChangeShapeType="1"/>
          </p:cNvSpPr>
          <p:nvPr/>
        </p:nvSpPr>
        <p:spPr bwMode="auto">
          <a:xfrm>
            <a:off x="5867400" y="1866900"/>
            <a:ext cx="2286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3" name="Freeform 11"/>
          <p:cNvSpPr>
            <a:spLocks/>
          </p:cNvSpPr>
          <p:nvPr/>
        </p:nvSpPr>
        <p:spPr bwMode="auto">
          <a:xfrm>
            <a:off x="5753100" y="1905000"/>
            <a:ext cx="266700" cy="762000"/>
          </a:xfrm>
          <a:custGeom>
            <a:avLst/>
            <a:gdLst>
              <a:gd name="T0" fmla="*/ 0 w 168"/>
              <a:gd name="T1" fmla="*/ 2147483647 h 480"/>
              <a:gd name="T2" fmla="*/ 2147483647 w 168"/>
              <a:gd name="T3" fmla="*/ 2147483647 h 480"/>
              <a:gd name="T4" fmla="*/ 2147483647 w 168"/>
              <a:gd name="T5" fmla="*/ 0 h 480"/>
              <a:gd name="T6" fmla="*/ 0 60000 65536"/>
              <a:gd name="T7" fmla="*/ 0 60000 65536"/>
              <a:gd name="T8" fmla="*/ 0 60000 65536"/>
              <a:gd name="T9" fmla="*/ 0 w 168"/>
              <a:gd name="T10" fmla="*/ 0 h 480"/>
              <a:gd name="T11" fmla="*/ 168 w 168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" h="480">
                <a:moveTo>
                  <a:pt x="0" y="480"/>
                </a:moveTo>
                <a:cubicBezTo>
                  <a:pt x="60" y="448"/>
                  <a:pt x="120" y="416"/>
                  <a:pt x="144" y="336"/>
                </a:cubicBezTo>
                <a:cubicBezTo>
                  <a:pt x="168" y="256"/>
                  <a:pt x="156" y="128"/>
                  <a:pt x="144" y="0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4" name="Oval 13" descr="5%"/>
          <p:cNvSpPr>
            <a:spLocks noChangeArrowheads="1"/>
          </p:cNvSpPr>
          <p:nvPr/>
        </p:nvSpPr>
        <p:spPr bwMode="auto">
          <a:xfrm>
            <a:off x="3581400" y="3276600"/>
            <a:ext cx="2895600" cy="685800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en-US" sz="1800">
              <a:solidFill>
                <a:srgbClr val="09E909"/>
              </a:solidFill>
              <a:latin typeface="Arial" charset="0"/>
            </a:endParaRPr>
          </a:p>
        </p:txBody>
      </p:sp>
      <p:sp>
        <p:nvSpPr>
          <p:cNvPr id="47115" name="Freeform 17"/>
          <p:cNvSpPr>
            <a:spLocks/>
          </p:cNvSpPr>
          <p:nvPr/>
        </p:nvSpPr>
        <p:spPr bwMode="auto">
          <a:xfrm>
            <a:off x="6099175" y="1257300"/>
            <a:ext cx="1703388" cy="587375"/>
          </a:xfrm>
          <a:custGeom>
            <a:avLst/>
            <a:gdLst>
              <a:gd name="T0" fmla="*/ 2147483647 w 1073"/>
              <a:gd name="T1" fmla="*/ 2147483647 h 370"/>
              <a:gd name="T2" fmla="*/ 2147483647 w 1073"/>
              <a:gd name="T3" fmla="*/ 2147483647 h 370"/>
              <a:gd name="T4" fmla="*/ 2147483647 w 1073"/>
              <a:gd name="T5" fmla="*/ 2147483647 h 370"/>
              <a:gd name="T6" fmla="*/ 2147483647 w 1073"/>
              <a:gd name="T7" fmla="*/ 2147483647 h 370"/>
              <a:gd name="T8" fmla="*/ 2147483647 w 1073"/>
              <a:gd name="T9" fmla="*/ 2147483647 h 370"/>
              <a:gd name="T10" fmla="*/ 2147483647 w 1073"/>
              <a:gd name="T11" fmla="*/ 2147483647 h 370"/>
              <a:gd name="T12" fmla="*/ 2147483647 w 1073"/>
              <a:gd name="T13" fmla="*/ 2147483647 h 370"/>
              <a:gd name="T14" fmla="*/ 0 w 1073"/>
              <a:gd name="T15" fmla="*/ 2147483647 h 37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73"/>
              <a:gd name="T25" fmla="*/ 0 h 370"/>
              <a:gd name="T26" fmla="*/ 1073 w 1073"/>
              <a:gd name="T27" fmla="*/ 370 h 37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73" h="370">
                <a:moveTo>
                  <a:pt x="1043" y="370"/>
                </a:moveTo>
                <a:cubicBezTo>
                  <a:pt x="1058" y="317"/>
                  <a:pt x="1073" y="264"/>
                  <a:pt x="1043" y="234"/>
                </a:cubicBezTo>
                <a:cubicBezTo>
                  <a:pt x="1013" y="204"/>
                  <a:pt x="937" y="204"/>
                  <a:pt x="861" y="189"/>
                </a:cubicBezTo>
                <a:cubicBezTo>
                  <a:pt x="785" y="174"/>
                  <a:pt x="672" y="173"/>
                  <a:pt x="589" y="143"/>
                </a:cubicBezTo>
                <a:cubicBezTo>
                  <a:pt x="506" y="113"/>
                  <a:pt x="415" y="14"/>
                  <a:pt x="362" y="7"/>
                </a:cubicBezTo>
                <a:cubicBezTo>
                  <a:pt x="309" y="0"/>
                  <a:pt x="310" y="53"/>
                  <a:pt x="272" y="98"/>
                </a:cubicBezTo>
                <a:cubicBezTo>
                  <a:pt x="234" y="143"/>
                  <a:pt x="181" y="264"/>
                  <a:pt x="136" y="279"/>
                </a:cubicBezTo>
                <a:cubicBezTo>
                  <a:pt x="91" y="294"/>
                  <a:pt x="45" y="241"/>
                  <a:pt x="0" y="189"/>
                </a:cubicBezTo>
              </a:path>
            </a:pathLst>
          </a:custGeom>
          <a:noFill/>
          <a:ln w="38100" cap="flat" cmpd="sng">
            <a:solidFill>
              <a:srgbClr val="F77B4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7" name="Text Box 15"/>
          <p:cNvSpPr txBox="1">
            <a:spLocks noChangeArrowheads="1"/>
          </p:cNvSpPr>
          <p:nvPr/>
        </p:nvSpPr>
        <p:spPr bwMode="auto">
          <a:xfrm rot="19107061">
            <a:off x="1523799" y="3354458"/>
            <a:ext cx="8544327" cy="707886"/>
          </a:xfrm>
          <a:prstGeom prst="rect">
            <a:avLst/>
          </a:prstGeom>
          <a:solidFill>
            <a:srgbClr val="CC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Comic Sans MS" pitchFamily="66" charset="0"/>
              </a:rPr>
              <a:t>Lesson: When all the flow has been removed</a:t>
            </a:r>
            <a:r>
              <a:rPr lang="en-US" altLang="en-US" sz="2000" b="1" dirty="0" smtClean="0">
                <a:solidFill>
                  <a:schemeClr val="tx1"/>
                </a:solidFill>
                <a:latin typeface="Comic Sans MS" pitchFamily="66" charset="0"/>
              </a:rPr>
              <a:t>, concentrate </a:t>
            </a:r>
            <a:r>
              <a:rPr lang="en-US" altLang="en-US" sz="2000" b="1" dirty="0">
                <a:solidFill>
                  <a:schemeClr val="tx1"/>
                </a:solidFill>
                <a:latin typeface="Comic Sans MS" pitchFamily="66" charset="0"/>
              </a:rPr>
              <a:t>on some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Comic Sans MS" pitchFamily="66" charset="0"/>
              </a:rPr>
              <a:t>immediate flow restoration, and then monitor and refine </a:t>
            </a:r>
            <a:endParaRPr lang="nl-NL" altLang="en-US" sz="20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53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4298" y="3933056"/>
            <a:ext cx="6391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800" b="1" dirty="0" err="1" smtClean="0">
                <a:solidFill>
                  <a:schemeClr val="accent2">
                    <a:lumMod val="50000"/>
                  </a:schemeClr>
                </a:solidFill>
              </a:rPr>
              <a:t>Kihansi</a:t>
            </a:r>
            <a:r>
              <a:rPr lang="en-ZA" sz="2800" b="1" dirty="0" smtClean="0">
                <a:solidFill>
                  <a:schemeClr val="accent2">
                    <a:lumMod val="50000"/>
                  </a:schemeClr>
                </a:solidFill>
              </a:rPr>
              <a:t> Gorge, </a:t>
            </a:r>
            <a:r>
              <a:rPr lang="en-ZA" sz="2800" b="1" dirty="0" err="1" smtClean="0">
                <a:solidFill>
                  <a:schemeClr val="accent2">
                    <a:lumMod val="50000"/>
                  </a:schemeClr>
                </a:solidFill>
              </a:rPr>
              <a:t>Rufiji</a:t>
            </a:r>
            <a:r>
              <a:rPr lang="en-ZA" sz="2800" b="1" dirty="0" smtClean="0">
                <a:solidFill>
                  <a:schemeClr val="accent2">
                    <a:lumMod val="50000"/>
                  </a:schemeClr>
                </a:solidFill>
              </a:rPr>
              <a:t> River Basin, Tanzania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 rot="-2492939">
            <a:off x="516352" y="3075057"/>
            <a:ext cx="8016938" cy="707886"/>
          </a:xfrm>
          <a:prstGeom prst="rect">
            <a:avLst/>
          </a:prstGeom>
          <a:solidFill>
            <a:srgbClr val="CC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Comic Sans MS" pitchFamily="66" charset="0"/>
              </a:rPr>
              <a:t>Lesson: </a:t>
            </a:r>
            <a:r>
              <a:rPr lang="en-US" altLang="en-US" sz="2000" b="1" dirty="0" smtClean="0">
                <a:solidFill>
                  <a:schemeClr val="tx1"/>
                </a:solidFill>
                <a:latin typeface="Comic Sans MS" pitchFamily="66" charset="0"/>
              </a:rPr>
              <a:t>Try to use locally relevant flow motivations which will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2000" b="1" dirty="0">
                <a:solidFill>
                  <a:schemeClr val="tx1"/>
                </a:solidFill>
                <a:latin typeface="Comic Sans MS" pitchFamily="66" charset="0"/>
              </a:rPr>
              <a:t>s</a:t>
            </a:r>
            <a:r>
              <a:rPr lang="en-ZA" altLang="en-US" sz="2000" b="1" dirty="0" smtClean="0">
                <a:solidFill>
                  <a:schemeClr val="tx1"/>
                </a:solidFill>
                <a:latin typeface="Comic Sans MS" pitchFamily="66" charset="0"/>
              </a:rPr>
              <a:t>tand up to water conflict issues</a:t>
            </a:r>
            <a:endParaRPr lang="nl-NL" altLang="en-US" sz="20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11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260648"/>
            <a:ext cx="889248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3200" b="1" dirty="0" smtClean="0"/>
              <a:t>Principles </a:t>
            </a:r>
            <a:r>
              <a:rPr lang="en-ZA" sz="3200" b="1" dirty="0"/>
              <a:t>of Environmental Flow </a:t>
            </a:r>
            <a:r>
              <a:rPr lang="en-ZA" sz="3200" b="1" dirty="0" smtClean="0"/>
              <a:t>Assessment (EFA)</a:t>
            </a:r>
          </a:p>
          <a:p>
            <a:pPr algn="ctr"/>
            <a:endParaRPr lang="en-US" sz="1600" dirty="0"/>
          </a:p>
          <a:p>
            <a:pPr marL="342900" lvl="0" indent="-342900">
              <a:buAutoNum type="arabicPeriod"/>
            </a:pPr>
            <a:r>
              <a:rPr lang="en-ZA" sz="2400" b="1" dirty="0" smtClean="0"/>
              <a:t>EFA’s </a:t>
            </a:r>
            <a:r>
              <a:rPr lang="en-ZA" sz="2400" b="1" dirty="0"/>
              <a:t>are only </a:t>
            </a:r>
            <a:r>
              <a:rPr lang="en-ZA" sz="2400" b="1" dirty="0">
                <a:solidFill>
                  <a:srgbClr val="FF0000"/>
                </a:solidFill>
              </a:rPr>
              <a:t>predictions</a:t>
            </a:r>
            <a:r>
              <a:rPr lang="en-ZA" sz="2400" b="1" dirty="0" smtClean="0">
                <a:solidFill>
                  <a:srgbClr val="FF0000"/>
                </a:solidFill>
              </a:rPr>
              <a:t>.</a:t>
            </a:r>
          </a:p>
          <a:p>
            <a:pPr marL="342900" lvl="0" indent="-342900">
              <a:buAutoNum type="arabicPeriod"/>
            </a:pPr>
            <a:endParaRPr lang="en-US" sz="2400" b="1" dirty="0"/>
          </a:p>
          <a:p>
            <a:pPr marL="342900" lvl="0" indent="-342900">
              <a:buAutoNum type="arabicPeriod" startAt="2"/>
            </a:pPr>
            <a:r>
              <a:rPr lang="en-ZA" sz="2400" b="1" dirty="0" smtClean="0"/>
              <a:t>EFA </a:t>
            </a:r>
            <a:r>
              <a:rPr lang="en-ZA" sz="2400" b="1" dirty="0"/>
              <a:t>methodologies are frameworks for organising </a:t>
            </a:r>
            <a:r>
              <a:rPr lang="en-ZA" sz="2400" b="1" dirty="0">
                <a:solidFill>
                  <a:srgbClr val="FF0000"/>
                </a:solidFill>
              </a:rPr>
              <a:t>available data and information. </a:t>
            </a:r>
            <a:endParaRPr lang="en-ZA" sz="2400" b="1" dirty="0" smtClean="0">
              <a:solidFill>
                <a:srgbClr val="FF0000"/>
              </a:solidFill>
            </a:endParaRPr>
          </a:p>
          <a:p>
            <a:pPr marL="342900" lvl="0" indent="-342900">
              <a:buAutoNum type="arabicPeriod" startAt="2"/>
            </a:pPr>
            <a:endParaRPr lang="en-US" sz="2400" b="1" dirty="0"/>
          </a:p>
          <a:p>
            <a:pPr marL="342900" lvl="0" indent="-342900">
              <a:buAutoNum type="arabicPeriod" startAt="3"/>
            </a:pPr>
            <a:r>
              <a:rPr lang="en-ZA" sz="2400" b="1" dirty="0" smtClean="0"/>
              <a:t>Any </a:t>
            </a:r>
            <a:r>
              <a:rPr lang="en-ZA" sz="2400" b="1" dirty="0"/>
              <a:t>EFA methodology can only provide accurate </a:t>
            </a:r>
            <a:r>
              <a:rPr lang="en-ZA" sz="2400" b="1" dirty="0" smtClean="0"/>
              <a:t>high </a:t>
            </a:r>
            <a:r>
              <a:rPr lang="en-ZA" sz="2400" b="1" dirty="0"/>
              <a:t>confidence </a:t>
            </a:r>
            <a:r>
              <a:rPr lang="en-ZA" sz="2400" b="1" dirty="0" smtClean="0"/>
              <a:t>recommendations</a:t>
            </a:r>
            <a:r>
              <a:rPr lang="en-ZA" sz="2400" b="1" dirty="0"/>
              <a:t>, if </a:t>
            </a:r>
            <a:r>
              <a:rPr lang="en-ZA" sz="2400" b="1" dirty="0" smtClean="0"/>
              <a:t>the </a:t>
            </a:r>
            <a:r>
              <a:rPr lang="en-ZA" sz="2400" b="1" dirty="0" smtClean="0">
                <a:solidFill>
                  <a:srgbClr val="FF0000"/>
                </a:solidFill>
              </a:rPr>
              <a:t>available information is detailed </a:t>
            </a:r>
            <a:r>
              <a:rPr lang="en-ZA" sz="2400" b="1" dirty="0">
                <a:solidFill>
                  <a:srgbClr val="FF0000"/>
                </a:solidFill>
              </a:rPr>
              <a:t>and accurate</a:t>
            </a:r>
            <a:r>
              <a:rPr lang="en-ZA" sz="2400" b="1" dirty="0" smtClean="0">
                <a:solidFill>
                  <a:srgbClr val="FF0000"/>
                </a:solidFill>
              </a:rPr>
              <a:t>.</a:t>
            </a:r>
          </a:p>
          <a:p>
            <a:pPr lvl="0"/>
            <a:endParaRPr lang="en-US" sz="2400" b="1" dirty="0"/>
          </a:p>
          <a:p>
            <a:pPr marL="342900" lvl="0" indent="-342900">
              <a:buAutoNum type="arabicPeriod" startAt="4"/>
            </a:pPr>
            <a:r>
              <a:rPr lang="en-ZA" sz="2400" b="1" dirty="0" smtClean="0">
                <a:solidFill>
                  <a:srgbClr val="FF0000"/>
                </a:solidFill>
              </a:rPr>
              <a:t>Hydrological </a:t>
            </a:r>
            <a:r>
              <a:rPr lang="en-ZA" sz="2400" b="1" dirty="0">
                <a:solidFill>
                  <a:srgbClr val="FF0000"/>
                </a:solidFill>
              </a:rPr>
              <a:t>data, and hydraulic habitat data </a:t>
            </a:r>
            <a:r>
              <a:rPr lang="en-ZA" sz="2400" b="1" dirty="0"/>
              <a:t>are critical to accurate and </a:t>
            </a:r>
            <a:r>
              <a:rPr lang="en-ZA" sz="2400" b="1" dirty="0" smtClean="0"/>
              <a:t>high-confidence flow recommendations</a:t>
            </a:r>
          </a:p>
          <a:p>
            <a:pPr marL="342900" lvl="0" indent="-342900">
              <a:buAutoNum type="arabicPeriod" startAt="4"/>
            </a:pPr>
            <a:endParaRPr lang="en-ZA" sz="2400" b="1" dirty="0"/>
          </a:p>
          <a:p>
            <a:pPr marL="342900" indent="-342900">
              <a:buFontTx/>
              <a:buAutoNum type="arabicPeriod" startAt="4"/>
            </a:pPr>
            <a:r>
              <a:rPr lang="en-ZA" sz="2400" b="1" dirty="0"/>
              <a:t>Rapid EFA methodologies provide flow recommendations and general motivations, but comprehensive EFA methodologies provide </a:t>
            </a:r>
            <a:r>
              <a:rPr lang="en-ZA" sz="2400" b="1" dirty="0">
                <a:solidFill>
                  <a:srgbClr val="FF0000"/>
                </a:solidFill>
              </a:rPr>
              <a:t>specific reasons for the recommended  flows</a:t>
            </a:r>
            <a:r>
              <a:rPr lang="en-ZA" sz="2400" b="1" dirty="0"/>
              <a:t>.</a:t>
            </a:r>
          </a:p>
          <a:p>
            <a:pPr marL="342900" lvl="0" indent="-342900">
              <a:buAutoNum type="arabicPeriod" startAt="4"/>
            </a:pPr>
            <a:endParaRPr lang="en-ZA" sz="2400" dirty="0" smtClean="0"/>
          </a:p>
          <a:p>
            <a:pPr lvl="0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6651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225689"/>
            <a:ext cx="8892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2400" dirty="0"/>
          </a:p>
          <a:p>
            <a:pPr marL="342900" lvl="0" indent="-342900">
              <a:buAutoNum type="arabicPeriod" startAt="6"/>
            </a:pPr>
            <a:r>
              <a:rPr lang="en-ZA" sz="2400" b="1" dirty="0"/>
              <a:t>Any EFA team should only use a </a:t>
            </a:r>
            <a:r>
              <a:rPr lang="en-ZA" sz="2400" b="1" dirty="0">
                <a:solidFill>
                  <a:srgbClr val="FF0000"/>
                </a:solidFill>
              </a:rPr>
              <a:t>methodology </a:t>
            </a:r>
            <a:r>
              <a:rPr lang="en-ZA" sz="2400" b="1" dirty="0"/>
              <a:t>with which one or more of the specialists </a:t>
            </a:r>
            <a:r>
              <a:rPr lang="en-ZA" sz="2400" b="1" dirty="0" smtClean="0"/>
              <a:t>has </a:t>
            </a:r>
            <a:r>
              <a:rPr lang="en-ZA" sz="2400" b="1" dirty="0">
                <a:solidFill>
                  <a:srgbClr val="FF0000"/>
                </a:solidFill>
              </a:rPr>
              <a:t>wide experience</a:t>
            </a:r>
            <a:r>
              <a:rPr lang="en-ZA" sz="2400" b="1" dirty="0"/>
              <a:t>. </a:t>
            </a:r>
          </a:p>
          <a:p>
            <a:pPr lvl="0"/>
            <a:endParaRPr lang="en-US" sz="2400" b="1" dirty="0"/>
          </a:p>
          <a:p>
            <a:pPr marL="342900" lvl="0" indent="-342900">
              <a:buAutoNum type="arabicPeriod" startAt="7"/>
            </a:pPr>
            <a:r>
              <a:rPr lang="en-ZA" sz="2400" b="1" dirty="0"/>
              <a:t>Assessing the consequences of different flows in rivers is a </a:t>
            </a:r>
            <a:r>
              <a:rPr lang="en-ZA" sz="2400" b="1" dirty="0">
                <a:solidFill>
                  <a:srgbClr val="FF0000"/>
                </a:solidFill>
              </a:rPr>
              <a:t>scientific process</a:t>
            </a:r>
            <a:r>
              <a:rPr lang="en-ZA" sz="2400" b="1" dirty="0"/>
              <a:t>, but deciding </a:t>
            </a:r>
            <a:r>
              <a:rPr lang="en-ZA" sz="2400" b="1" dirty="0" smtClean="0"/>
              <a:t>on </a:t>
            </a:r>
            <a:r>
              <a:rPr lang="en-ZA" sz="2400" b="1" dirty="0"/>
              <a:t>environmental objectives is a </a:t>
            </a:r>
            <a:r>
              <a:rPr lang="en-ZA" sz="2400" b="1" dirty="0">
                <a:solidFill>
                  <a:srgbClr val="FF0000"/>
                </a:solidFill>
              </a:rPr>
              <a:t>societal judgement.</a:t>
            </a:r>
          </a:p>
          <a:p>
            <a:pPr lvl="0"/>
            <a:endParaRPr lang="en-US" sz="2400" b="1" dirty="0"/>
          </a:p>
          <a:p>
            <a:pPr marL="342900" lvl="0" indent="-342900">
              <a:buAutoNum type="arabicPeriod" startAt="8"/>
            </a:pPr>
            <a:r>
              <a:rPr lang="en-ZA" sz="2400" b="1" dirty="0"/>
              <a:t>An EFA and its implementation should be an </a:t>
            </a:r>
            <a:r>
              <a:rPr lang="en-ZA" sz="2400" b="1" dirty="0">
                <a:solidFill>
                  <a:srgbClr val="FF0000"/>
                </a:solidFill>
              </a:rPr>
              <a:t>adaptive </a:t>
            </a:r>
            <a:r>
              <a:rPr lang="en-ZA" sz="2400" b="1" dirty="0" smtClean="0">
                <a:solidFill>
                  <a:srgbClr val="FF0000"/>
                </a:solidFill>
              </a:rPr>
              <a:t>process.</a:t>
            </a:r>
          </a:p>
          <a:p>
            <a:pPr marL="342900" lvl="0" indent="-342900">
              <a:buAutoNum type="arabicPeriod" startAt="8"/>
            </a:pPr>
            <a:endParaRPr lang="en-ZA" sz="2400" b="1" dirty="0">
              <a:solidFill>
                <a:srgbClr val="FF0000"/>
              </a:solidFill>
            </a:endParaRPr>
          </a:p>
          <a:p>
            <a:pPr marL="342900" lvl="0" indent="-342900">
              <a:buAutoNum type="arabicPeriod" startAt="8"/>
            </a:pPr>
            <a:r>
              <a:rPr lang="en-ZA" sz="2400" b="1" dirty="0" smtClean="0">
                <a:solidFill>
                  <a:srgbClr val="FF0000"/>
                </a:solidFill>
              </a:rPr>
              <a:t>Stakeholder</a:t>
            </a:r>
            <a:r>
              <a:rPr lang="en-ZA" sz="2400" b="1" dirty="0" smtClean="0"/>
              <a:t> </a:t>
            </a:r>
            <a:r>
              <a:rPr lang="en-ZA" sz="2400" b="1" dirty="0"/>
              <a:t>understanding and involvement in the EF process is </a:t>
            </a:r>
            <a:r>
              <a:rPr lang="en-ZA" sz="2400" b="1" dirty="0" smtClean="0"/>
              <a:t>essential for </a:t>
            </a:r>
            <a:r>
              <a:rPr lang="en-ZA" sz="2400" b="1" dirty="0"/>
              <a:t>successful </a:t>
            </a:r>
            <a:r>
              <a:rPr lang="en-ZA" sz="2400" b="1" dirty="0" smtClean="0"/>
              <a:t>implementation</a:t>
            </a:r>
            <a:r>
              <a:rPr lang="en-ZA" sz="2400" b="1" dirty="0"/>
              <a:t>. 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251520" y="565503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2400" b="1" dirty="0"/>
              <a:t>Nine principles of Environmental Flow Assessment (EFA</a:t>
            </a:r>
            <a:r>
              <a:rPr lang="en-ZA" sz="2400" b="1" dirty="0" smtClean="0"/>
              <a:t>)  cont.</a:t>
            </a:r>
            <a:endParaRPr lang="en-ZA" sz="2400" b="1" dirty="0"/>
          </a:p>
        </p:txBody>
      </p:sp>
    </p:spTree>
    <p:extLst>
      <p:ext uri="{BB962C8B-B14F-4D97-AF65-F5344CB8AC3E}">
        <p14:creationId xmlns:p14="http://schemas.microsoft.com/office/powerpoint/2010/main" val="42380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8983"/>
            <a:ext cx="8229600" cy="1143000"/>
          </a:xfrm>
        </p:spPr>
        <p:txBody>
          <a:bodyPr>
            <a:normAutofit/>
          </a:bodyPr>
          <a:lstStyle/>
          <a:p>
            <a:r>
              <a:rPr lang="en-ZA" sz="3200" b="1" dirty="0" smtClean="0"/>
              <a:t>Possible developments for E Flows in India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8784976" cy="5688632"/>
          </a:xfrm>
        </p:spPr>
        <p:txBody>
          <a:bodyPr>
            <a:normAutofit fontScale="92500" lnSpcReduction="20000"/>
          </a:bodyPr>
          <a:lstStyle/>
          <a:p>
            <a:r>
              <a:rPr lang="en-ZA" sz="2000" b="1" dirty="0" smtClean="0">
                <a:solidFill>
                  <a:srgbClr val="FF0000"/>
                </a:solidFill>
              </a:rPr>
              <a:t>Centralised coordination </a:t>
            </a:r>
            <a:r>
              <a:rPr lang="en-ZA" sz="2000" b="1" dirty="0" smtClean="0"/>
              <a:t>of E Flows activities under a single authority </a:t>
            </a:r>
          </a:p>
          <a:p>
            <a:endParaRPr lang="en-ZA" sz="2000" b="1" dirty="0" smtClean="0"/>
          </a:p>
          <a:p>
            <a:r>
              <a:rPr lang="en-ZA" sz="2000" b="1" dirty="0" smtClean="0">
                <a:solidFill>
                  <a:srgbClr val="FF0000"/>
                </a:solidFill>
              </a:rPr>
              <a:t>Training </a:t>
            </a:r>
            <a:r>
              <a:rPr lang="en-ZA" sz="2000" b="1" dirty="0" smtClean="0"/>
              <a:t>courses (one team per state?)</a:t>
            </a:r>
          </a:p>
          <a:p>
            <a:endParaRPr lang="en-ZA" sz="2000" b="1" dirty="0" smtClean="0"/>
          </a:p>
          <a:p>
            <a:r>
              <a:rPr lang="en-ZA" sz="2000" b="1" dirty="0" smtClean="0"/>
              <a:t>Development of E Flows </a:t>
            </a:r>
            <a:r>
              <a:rPr lang="en-ZA" sz="2000" b="1" dirty="0" smtClean="0">
                <a:solidFill>
                  <a:srgbClr val="FF0000"/>
                </a:solidFill>
              </a:rPr>
              <a:t>policy/legislation</a:t>
            </a:r>
          </a:p>
          <a:p>
            <a:endParaRPr lang="en-ZA" sz="2000" b="1" dirty="0" smtClean="0"/>
          </a:p>
          <a:p>
            <a:r>
              <a:rPr lang="en-ZA" sz="2000" b="1" dirty="0" smtClean="0"/>
              <a:t>Development of a </a:t>
            </a:r>
            <a:r>
              <a:rPr lang="en-ZA" sz="2000" b="1" dirty="0" smtClean="0">
                <a:solidFill>
                  <a:srgbClr val="FF0000"/>
                </a:solidFill>
              </a:rPr>
              <a:t>classification system </a:t>
            </a:r>
            <a:r>
              <a:rPr lang="en-ZA" sz="2000" b="1" dirty="0" smtClean="0"/>
              <a:t>for the environmental state of rivers</a:t>
            </a:r>
          </a:p>
          <a:p>
            <a:endParaRPr lang="en-ZA" sz="2000" b="1" dirty="0" smtClean="0"/>
          </a:p>
          <a:p>
            <a:r>
              <a:rPr lang="en-ZA" sz="2000" b="1" dirty="0" smtClean="0"/>
              <a:t>Consistent (but flexible) </a:t>
            </a:r>
            <a:r>
              <a:rPr lang="en-ZA" sz="2000" b="1" dirty="0" smtClean="0">
                <a:solidFill>
                  <a:srgbClr val="FF0000"/>
                </a:solidFill>
              </a:rPr>
              <a:t>framework</a:t>
            </a:r>
            <a:r>
              <a:rPr lang="en-ZA" sz="2000" b="1" dirty="0" smtClean="0"/>
              <a:t> for EFA’s</a:t>
            </a:r>
          </a:p>
          <a:p>
            <a:endParaRPr lang="en-ZA" sz="2000" b="1" dirty="0" smtClean="0"/>
          </a:p>
          <a:p>
            <a:r>
              <a:rPr lang="en-ZA" sz="2000" b="1" dirty="0" smtClean="0"/>
              <a:t>Regional </a:t>
            </a:r>
            <a:r>
              <a:rPr lang="en-ZA" sz="2000" b="1" dirty="0" smtClean="0">
                <a:solidFill>
                  <a:srgbClr val="FF0000"/>
                </a:solidFill>
              </a:rPr>
              <a:t>preliminary assessment </a:t>
            </a:r>
            <a:r>
              <a:rPr lang="en-ZA" sz="2000" b="1" dirty="0" smtClean="0"/>
              <a:t>of E Flows for all rivers (</a:t>
            </a:r>
            <a:r>
              <a:rPr lang="en-ZA" sz="2000" b="1" dirty="0" err="1" smtClean="0"/>
              <a:t>eg</a:t>
            </a:r>
            <a:r>
              <a:rPr lang="en-ZA" sz="2000" b="1" dirty="0" smtClean="0"/>
              <a:t> using IHA)</a:t>
            </a:r>
          </a:p>
          <a:p>
            <a:endParaRPr lang="en-ZA" sz="2000" b="1" dirty="0" smtClean="0"/>
          </a:p>
          <a:p>
            <a:r>
              <a:rPr lang="en-ZA" sz="2000" b="1" dirty="0" smtClean="0"/>
              <a:t>Centralised E Flows </a:t>
            </a:r>
            <a:r>
              <a:rPr lang="en-ZA" sz="2000" b="1" dirty="0" smtClean="0">
                <a:solidFill>
                  <a:srgbClr val="FF0000"/>
                </a:solidFill>
              </a:rPr>
              <a:t>database and library</a:t>
            </a:r>
          </a:p>
          <a:p>
            <a:endParaRPr lang="en-ZA" sz="2000" b="1" dirty="0" smtClean="0"/>
          </a:p>
          <a:p>
            <a:r>
              <a:rPr lang="en-ZA" sz="2000" b="1" dirty="0" smtClean="0">
                <a:solidFill>
                  <a:srgbClr val="FF0000"/>
                </a:solidFill>
              </a:rPr>
              <a:t>Communication and promotion </a:t>
            </a:r>
            <a:r>
              <a:rPr lang="en-ZA" sz="2000" b="1" dirty="0" smtClean="0"/>
              <a:t>programme for E Flows</a:t>
            </a:r>
          </a:p>
          <a:p>
            <a:endParaRPr lang="en-ZA" sz="2000" b="1" dirty="0" smtClean="0"/>
          </a:p>
          <a:p>
            <a:r>
              <a:rPr lang="en-ZA" sz="2000" b="1" dirty="0" smtClean="0"/>
              <a:t>Pilot E Flows </a:t>
            </a:r>
            <a:r>
              <a:rPr lang="en-ZA" sz="2000" b="1" dirty="0" smtClean="0">
                <a:solidFill>
                  <a:srgbClr val="FF0000"/>
                </a:solidFill>
              </a:rPr>
              <a:t>implementation</a:t>
            </a:r>
            <a:r>
              <a:rPr lang="en-ZA" sz="2000" b="1" dirty="0" smtClean="0"/>
              <a:t> programme</a:t>
            </a:r>
          </a:p>
          <a:p>
            <a:endParaRPr lang="en-ZA" sz="2000" b="1" dirty="0" smtClean="0"/>
          </a:p>
          <a:p>
            <a:r>
              <a:rPr lang="en-ZA" sz="2000" b="1" dirty="0" smtClean="0"/>
              <a:t>National </a:t>
            </a:r>
            <a:r>
              <a:rPr lang="en-ZA" sz="2000" b="1" dirty="0" smtClean="0">
                <a:solidFill>
                  <a:srgbClr val="FF0000"/>
                </a:solidFill>
              </a:rPr>
              <a:t>River Health </a:t>
            </a:r>
            <a:r>
              <a:rPr lang="en-ZA" sz="2000" b="1" dirty="0" smtClean="0"/>
              <a:t>Programme.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6698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440F49-D02B-4113-9960-F44D25A2FAC6}" type="slidenum">
              <a:rPr lang="en-US"/>
              <a:pPr eaLnBrk="1" hangingPunct="1"/>
              <a:t>25</a:t>
            </a:fld>
            <a:endParaRPr lang="en-US"/>
          </a:p>
        </p:txBody>
      </p:sp>
      <p:sp>
        <p:nvSpPr>
          <p:cNvPr id="4506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0931" y="1587212"/>
            <a:ext cx="867568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endParaRPr lang="en-US" sz="3600" b="1" dirty="0" smtClean="0"/>
          </a:p>
          <a:p>
            <a:pPr eaLnBrk="1" hangingPunct="1">
              <a:buFontTx/>
              <a:buNone/>
            </a:pPr>
            <a:endParaRPr lang="en-US" sz="3600" b="1" dirty="0" smtClean="0"/>
          </a:p>
          <a:p>
            <a:pPr eaLnBrk="1" hangingPunct="1">
              <a:buFontTx/>
              <a:buNone/>
            </a:pPr>
            <a:endParaRPr lang="en-US" sz="3600" b="1" dirty="0" smtClean="0"/>
          </a:p>
          <a:p>
            <a:pPr eaLnBrk="1" hangingPunct="1">
              <a:buFontTx/>
              <a:buNone/>
            </a:pPr>
            <a:r>
              <a:rPr lang="en-US" sz="3600" b="1" dirty="0" err="1" smtClean="0"/>
              <a:t>Recognise</a:t>
            </a:r>
            <a:r>
              <a:rPr lang="en-US" sz="3600" b="1" dirty="0" smtClean="0"/>
              <a:t> that it all takes </a:t>
            </a:r>
            <a:r>
              <a:rPr lang="en-US" sz="3600" b="1" dirty="0" smtClean="0">
                <a:solidFill>
                  <a:srgbClr val="FF0000"/>
                </a:solidFill>
              </a:rPr>
              <a:t>time  …….</a:t>
            </a:r>
          </a:p>
          <a:p>
            <a:pPr eaLnBrk="1" hangingPunct="1"/>
            <a:endParaRPr lang="en-US" sz="2400" b="1" dirty="0" smtClean="0"/>
          </a:p>
          <a:p>
            <a:pPr eaLnBrk="1" hangingPunct="1"/>
            <a:endParaRPr lang="en-US" sz="2400" b="1" dirty="0" smtClean="0"/>
          </a:p>
          <a:p>
            <a:pPr eaLnBrk="1" hangingPunct="1">
              <a:buFontTx/>
              <a:buNone/>
            </a:pPr>
            <a:endParaRPr lang="nl-NL" sz="2800" b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700808"/>
            <a:ext cx="8229600" cy="1143000"/>
          </a:xfrm>
        </p:spPr>
        <p:txBody>
          <a:bodyPr/>
          <a:lstStyle/>
          <a:p>
            <a:r>
              <a:rPr lang="en-ZA" b="1" dirty="0" smtClean="0"/>
              <a:t>Finally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000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386263" y="0"/>
            <a:ext cx="4846637" cy="6877050"/>
            <a:chOff x="2763" y="0"/>
            <a:chExt cx="3053" cy="4332"/>
          </a:xfrm>
        </p:grpSpPr>
        <p:graphicFrame>
          <p:nvGraphicFramePr>
            <p:cNvPr id="5122" name="Object 9"/>
            <p:cNvGraphicFramePr>
              <a:graphicFrameLocks noChangeAspect="1"/>
            </p:cNvGraphicFramePr>
            <p:nvPr/>
          </p:nvGraphicFramePr>
          <p:xfrm>
            <a:off x="2763" y="12"/>
            <a:ext cx="3053" cy="4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" name="Acrobat Document" r:id="rId4" imgW="5667375" imgH="8020050" progId="AcroExch.Document.7">
                    <p:embed/>
                  </p:oleObj>
                </mc:Choice>
                <mc:Fallback>
                  <p:oleObj name="Acrobat Document" r:id="rId4" imgW="5667375" imgH="8020050" progId="AcroExch.Documen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63" y="12"/>
                          <a:ext cx="3053" cy="4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1" name="Text Box 13"/>
            <p:cNvSpPr txBox="1">
              <a:spLocks noChangeArrowheads="1"/>
            </p:cNvSpPr>
            <p:nvPr/>
          </p:nvSpPr>
          <p:spPr bwMode="auto">
            <a:xfrm>
              <a:off x="3379" y="0"/>
              <a:ext cx="192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b="1"/>
                <a:t>1998: New Water Act </a:t>
              </a:r>
            </a:p>
          </p:txBody>
        </p:sp>
      </p:grpSp>
      <p:sp>
        <p:nvSpPr>
          <p:cNvPr id="236555" name="Rectangle 11"/>
          <p:cNvSpPr>
            <a:spLocks noChangeArrowheads="1"/>
          </p:cNvSpPr>
          <p:nvPr/>
        </p:nvSpPr>
        <p:spPr bwMode="auto">
          <a:xfrm>
            <a:off x="4608513" y="2636838"/>
            <a:ext cx="4535487" cy="2892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</a:rPr>
              <a:t>Part 3: The Reserve</a:t>
            </a:r>
          </a:p>
          <a:p>
            <a:pPr algn="ctr"/>
            <a:endParaRPr lang="en-US" sz="2800" b="1">
              <a:solidFill>
                <a:srgbClr val="000000"/>
              </a:solidFill>
            </a:endParaRPr>
          </a:p>
          <a:p>
            <a:pPr algn="ctr"/>
            <a:r>
              <a:rPr lang="en-US" b="1">
                <a:solidFill>
                  <a:srgbClr val="000000"/>
                </a:solidFill>
              </a:rPr>
              <a:t>The basic human needs reserve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provides for the essential needs of individuals.</a:t>
            </a:r>
          </a:p>
          <a:p>
            <a:r>
              <a:rPr lang="en-US" b="1">
                <a:solidFill>
                  <a:srgbClr val="000000"/>
                </a:solidFill>
              </a:rPr>
              <a:t>       The ecological reserve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relates to the water required to protect the aquatic ecosystems of the water resource. </a:t>
            </a: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1619250" y="-1588"/>
            <a:ext cx="9144000" cy="6859588"/>
            <a:chOff x="975" y="0"/>
            <a:chExt cx="5760" cy="4321"/>
          </a:xfrm>
        </p:grpSpPr>
        <p:pic>
          <p:nvPicPr>
            <p:cNvPr id="5129" name="Picture 4" descr="IMG_795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0" name="Text Box 14"/>
            <p:cNvSpPr txBox="1">
              <a:spLocks noChangeArrowheads="1"/>
            </p:cNvSpPr>
            <p:nvPr/>
          </p:nvSpPr>
          <p:spPr bwMode="auto">
            <a:xfrm>
              <a:off x="2887" y="109"/>
              <a:ext cx="2401" cy="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chemeClr val="bg1"/>
                  </a:solidFill>
                </a:rPr>
                <a:t>2009</a:t>
              </a:r>
              <a:r>
                <a:rPr lang="en-US" b="1">
                  <a:solidFill>
                    <a:schemeClr val="bg1"/>
                  </a:solidFill>
                </a:rPr>
                <a:t>: The new Berg River Dam releasing an environmental flow</a:t>
              </a:r>
            </a:p>
          </p:txBody>
        </p:sp>
      </p:grpSp>
      <p:grpSp>
        <p:nvGrpSpPr>
          <p:cNvPr id="5126" name="Group 25"/>
          <p:cNvGrpSpPr>
            <a:grpSpLocks/>
          </p:cNvGrpSpPr>
          <p:nvPr/>
        </p:nvGrpSpPr>
        <p:grpSpPr bwMode="auto">
          <a:xfrm>
            <a:off x="0" y="0"/>
            <a:ext cx="4492625" cy="6858000"/>
            <a:chOff x="0" y="0"/>
            <a:chExt cx="2830" cy="4320"/>
          </a:xfrm>
        </p:grpSpPr>
        <p:pic>
          <p:nvPicPr>
            <p:cNvPr id="5127" name="Picture 8" descr="s22SabieJaySurve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3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8" name="Text Box 12"/>
            <p:cNvSpPr txBox="1">
              <a:spLocks noChangeArrowheads="1"/>
            </p:cNvSpPr>
            <p:nvPr/>
          </p:nvSpPr>
          <p:spPr bwMode="auto">
            <a:xfrm>
              <a:off x="56" y="120"/>
              <a:ext cx="1812" cy="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800" b="1"/>
                <a:t>1985</a:t>
              </a:r>
              <a:r>
                <a:rPr lang="en-US" b="1"/>
                <a:t>: Surveying the</a:t>
              </a:r>
            </a:p>
            <a:p>
              <a:pPr algn="ctr" eaLnBrk="1" hangingPunct="1"/>
              <a:r>
                <a:rPr lang="en-US" b="1"/>
                <a:t>Sabie River to assess</a:t>
              </a:r>
            </a:p>
            <a:p>
              <a:pPr algn="ctr" eaLnBrk="1" hangingPunct="1"/>
              <a:r>
                <a:rPr lang="en-US" b="1"/>
                <a:t>environmental flow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797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5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237C9AE-5EB7-4EBA-B43B-F24942C96F0B}" type="slidenum">
              <a:rPr lang="nl-NL" smtClean="0"/>
              <a:pPr>
                <a:defRPr/>
              </a:pPr>
              <a:t>3</a:t>
            </a:fld>
            <a:endParaRPr lang="nl-NL" smtClean="0"/>
          </a:p>
        </p:txBody>
      </p:sp>
      <p:pic>
        <p:nvPicPr>
          <p:cNvPr id="15363" name="Picture 2" descr="Map of 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068" y="0"/>
            <a:ext cx="11593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Oval 4"/>
          <p:cNvSpPr>
            <a:spLocks noChangeArrowheads="1"/>
          </p:cNvSpPr>
          <p:nvPr/>
        </p:nvSpPr>
        <p:spPr bwMode="auto">
          <a:xfrm>
            <a:off x="5556250" y="3486150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365" name="Oval 5"/>
          <p:cNvSpPr>
            <a:spLocks noChangeArrowheads="1"/>
          </p:cNvSpPr>
          <p:nvPr/>
        </p:nvSpPr>
        <p:spPr bwMode="auto">
          <a:xfrm>
            <a:off x="4648200" y="1416051"/>
            <a:ext cx="73025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5443538" y="1989138"/>
            <a:ext cx="73025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7092950" y="2420938"/>
            <a:ext cx="73025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368" name="Oval 8"/>
          <p:cNvSpPr>
            <a:spLocks noChangeArrowheads="1"/>
          </p:cNvSpPr>
          <p:nvPr/>
        </p:nvSpPr>
        <p:spPr bwMode="auto">
          <a:xfrm>
            <a:off x="5554663" y="3659188"/>
            <a:ext cx="73025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369" name="Oval 9"/>
          <p:cNvSpPr>
            <a:spLocks noChangeArrowheads="1"/>
          </p:cNvSpPr>
          <p:nvPr/>
        </p:nvSpPr>
        <p:spPr bwMode="auto">
          <a:xfrm>
            <a:off x="1098550" y="2286000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370" name="Oval 10"/>
          <p:cNvSpPr>
            <a:spLocks noChangeArrowheads="1"/>
          </p:cNvSpPr>
          <p:nvPr/>
        </p:nvSpPr>
        <p:spPr bwMode="auto">
          <a:xfrm>
            <a:off x="5305425" y="4365625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371" name="Oval 11"/>
          <p:cNvSpPr>
            <a:spLocks noChangeArrowheads="1"/>
          </p:cNvSpPr>
          <p:nvPr/>
        </p:nvSpPr>
        <p:spPr bwMode="auto">
          <a:xfrm>
            <a:off x="6545263" y="2382838"/>
            <a:ext cx="73025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372" name="Oval 12"/>
          <p:cNvSpPr>
            <a:spLocks noChangeArrowheads="1"/>
          </p:cNvSpPr>
          <p:nvPr/>
        </p:nvSpPr>
        <p:spPr bwMode="auto">
          <a:xfrm>
            <a:off x="5699125" y="3563938"/>
            <a:ext cx="73025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174625" y="2349500"/>
            <a:ext cx="1692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Comic Sans MS" pitchFamily="66" charset="0"/>
              </a:rPr>
              <a:t>Rio Conchos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Comic Sans MS" pitchFamily="66" charset="0"/>
              </a:rPr>
              <a:t>Mexico</a:t>
            </a:r>
            <a:endParaRPr lang="nl-NL" altLang="en-US" sz="1600" b="1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5071258" y="1409927"/>
            <a:ext cx="12112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>
                <a:solidFill>
                  <a:srgbClr val="FFFFFF"/>
                </a:solidFill>
                <a:latin typeface="Comic Sans MS" pitchFamily="66" charset="0"/>
              </a:rPr>
              <a:t>Neretva</a:t>
            </a:r>
            <a:r>
              <a:rPr lang="en-US" altLang="en-US" sz="1600" b="1" dirty="0">
                <a:solidFill>
                  <a:srgbClr val="FFFFFF"/>
                </a:solidFill>
                <a:latin typeface="Comic Sans MS" pitchFamily="66" charset="0"/>
              </a:rPr>
              <a:t> 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  <a:latin typeface="Comic Sans MS" pitchFamily="66" charset="0"/>
              </a:rPr>
              <a:t>Bosnia</a:t>
            </a:r>
            <a:endParaRPr lang="nl-NL" altLang="en-US" sz="1600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4816475" y="2046288"/>
            <a:ext cx="13493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Comic Sans MS" pitchFamily="66" charset="0"/>
              </a:rPr>
              <a:t>Konya Basin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Comic Sans MS" pitchFamily="66" charset="0"/>
              </a:rPr>
              <a:t>Turkey</a:t>
            </a:r>
            <a:endParaRPr lang="nl-NL" altLang="en-US" sz="1600" b="1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6164263" y="1785938"/>
            <a:ext cx="13985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Comic Sans MS" pitchFamily="66" charset="0"/>
              </a:rPr>
              <a:t>Lower Indus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Comic Sans MS" pitchFamily="66" charset="0"/>
              </a:rPr>
              <a:t>Pakistan</a:t>
            </a:r>
            <a:endParaRPr lang="nl-NL" altLang="en-US" sz="1600" b="1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5377" name="Text Box 17"/>
          <p:cNvSpPr txBox="1">
            <a:spLocks noChangeArrowheads="1"/>
          </p:cNvSpPr>
          <p:nvPr/>
        </p:nvSpPr>
        <p:spPr bwMode="auto">
          <a:xfrm>
            <a:off x="6165850" y="2536825"/>
            <a:ext cx="2573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Comic Sans MS" pitchFamily="66" charset="0"/>
              </a:rPr>
              <a:t>Ghambiri, Ganga &amp; Ramganga R India</a:t>
            </a:r>
            <a:endParaRPr lang="nl-NL" altLang="en-US" sz="1600" b="1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4381500" y="2949575"/>
            <a:ext cx="16700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Comic Sans MS" pitchFamily="66" charset="0"/>
              </a:rPr>
              <a:t>Mara R, Kenya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Comic Sans MS" pitchFamily="66" charset="0"/>
              </a:rPr>
              <a:t>&amp; Tanzania</a:t>
            </a:r>
            <a:endParaRPr lang="nl-NL" altLang="en-US" sz="1600" b="1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5379" name="Text Box 20"/>
          <p:cNvSpPr txBox="1">
            <a:spLocks noChangeArrowheads="1"/>
          </p:cNvSpPr>
          <p:nvPr/>
        </p:nvSpPr>
        <p:spPr bwMode="auto">
          <a:xfrm>
            <a:off x="4665663" y="3644900"/>
            <a:ext cx="1095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Comic Sans MS" pitchFamily="66" charset="0"/>
              </a:rPr>
              <a:t>Gt Ruaha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Comic Sans MS" pitchFamily="66" charset="0"/>
              </a:rPr>
              <a:t>Tanzania</a:t>
            </a:r>
            <a:endParaRPr lang="nl-NL" altLang="en-US" sz="1600" b="1">
              <a:solidFill>
                <a:srgbClr val="FFFFFF"/>
              </a:solidFill>
              <a:latin typeface="Comic Sans MS" pitchFamily="66" charset="0"/>
            </a:endParaRPr>
          </a:p>
        </p:txBody>
      </p:sp>
      <p:grpSp>
        <p:nvGrpSpPr>
          <p:cNvPr id="15380" name="Group 21"/>
          <p:cNvGrpSpPr>
            <a:grpSpLocks/>
          </p:cNvGrpSpPr>
          <p:nvPr/>
        </p:nvGrpSpPr>
        <p:grpSpPr bwMode="auto">
          <a:xfrm>
            <a:off x="1984376" y="3429023"/>
            <a:ext cx="1781175" cy="584204"/>
            <a:chOff x="1225" y="2160"/>
            <a:chExt cx="1122" cy="368"/>
          </a:xfrm>
        </p:grpSpPr>
        <p:sp>
          <p:nvSpPr>
            <p:cNvPr id="15400" name="Text Box 22"/>
            <p:cNvSpPr txBox="1">
              <a:spLocks noChangeArrowheads="1"/>
            </p:cNvSpPr>
            <p:nvPr/>
          </p:nvSpPr>
          <p:spPr bwMode="auto">
            <a:xfrm>
              <a:off x="1225" y="2160"/>
              <a:ext cx="112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FFFF"/>
                  </a:solidFill>
                  <a:latin typeface="Comic Sans MS" pitchFamily="66" charset="0"/>
                </a:rPr>
                <a:t>Sao Francisco 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FFFF"/>
                  </a:solidFill>
                  <a:latin typeface="Comic Sans MS" pitchFamily="66" charset="0"/>
                </a:rPr>
                <a:t>Brazil</a:t>
              </a:r>
              <a:endParaRPr lang="nl-NL" altLang="en-US" sz="1600" b="1">
                <a:solidFill>
                  <a:srgbClr val="FFFFFF"/>
                </a:solidFill>
                <a:latin typeface="Comic Sans MS" pitchFamily="66" charset="0"/>
              </a:endParaRPr>
            </a:p>
          </p:txBody>
        </p:sp>
        <p:sp>
          <p:nvSpPr>
            <p:cNvPr id="15401" name="Oval 23"/>
            <p:cNvSpPr>
              <a:spLocks noChangeArrowheads="1"/>
            </p:cNvSpPr>
            <p:nvPr/>
          </p:nvSpPr>
          <p:spPr bwMode="auto">
            <a:xfrm>
              <a:off x="2018" y="2387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</p:grpSp>
      <p:sp>
        <p:nvSpPr>
          <p:cNvPr id="15381" name="Text Box 24"/>
          <p:cNvSpPr txBox="1">
            <a:spLocks noChangeArrowheads="1"/>
          </p:cNvSpPr>
          <p:nvPr/>
        </p:nvSpPr>
        <p:spPr bwMode="auto">
          <a:xfrm>
            <a:off x="5345109" y="4228306"/>
            <a:ext cx="17335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solidFill>
                  <a:srgbClr val="FFFFFF"/>
                </a:solidFill>
                <a:latin typeface="Comic Sans MS" pitchFamily="66" charset="0"/>
              </a:rPr>
              <a:t>Zambezi Basin</a:t>
            </a:r>
            <a:endParaRPr lang="nl-NL" altLang="en-US" sz="1600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grpSp>
        <p:nvGrpSpPr>
          <p:cNvPr id="15382" name="Group 25"/>
          <p:cNvGrpSpPr>
            <a:grpSpLocks/>
          </p:cNvGrpSpPr>
          <p:nvPr/>
        </p:nvGrpSpPr>
        <p:grpSpPr bwMode="auto">
          <a:xfrm>
            <a:off x="1084263" y="3130571"/>
            <a:ext cx="968375" cy="338140"/>
            <a:chOff x="1399" y="2290"/>
            <a:chExt cx="610" cy="213"/>
          </a:xfrm>
        </p:grpSpPr>
        <p:sp>
          <p:nvSpPr>
            <p:cNvPr id="15398" name="Text Box 26"/>
            <p:cNvSpPr txBox="1">
              <a:spLocks noChangeArrowheads="1"/>
            </p:cNvSpPr>
            <p:nvPr/>
          </p:nvSpPr>
          <p:spPr bwMode="auto">
            <a:xfrm>
              <a:off x="1399" y="2290"/>
              <a:ext cx="60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NL" altLang="en-US" sz="1600" b="1">
                  <a:solidFill>
                    <a:srgbClr val="FFFFFF"/>
                  </a:solidFill>
                  <a:latin typeface="Comic Sans MS" pitchFamily="66" charset="0"/>
                </a:rPr>
                <a:t>Ecuador</a:t>
              </a:r>
            </a:p>
          </p:txBody>
        </p:sp>
        <p:sp>
          <p:nvSpPr>
            <p:cNvPr id="15399" name="Oval 27"/>
            <p:cNvSpPr>
              <a:spLocks noChangeArrowheads="1"/>
            </p:cNvSpPr>
            <p:nvPr/>
          </p:nvSpPr>
          <p:spPr bwMode="auto">
            <a:xfrm>
              <a:off x="1963" y="2433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</p:grpSp>
      <p:sp>
        <p:nvSpPr>
          <p:cNvPr id="15383" name="Text Box 28"/>
          <p:cNvSpPr txBox="1">
            <a:spLocks noChangeArrowheads="1"/>
          </p:cNvSpPr>
          <p:nvPr/>
        </p:nvSpPr>
        <p:spPr bwMode="auto">
          <a:xfrm>
            <a:off x="8218488" y="1811338"/>
            <a:ext cx="14620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600" b="1">
                <a:solidFill>
                  <a:srgbClr val="FFFFFF"/>
                </a:solidFill>
                <a:latin typeface="Comic Sans MS" pitchFamily="66" charset="0"/>
              </a:rPr>
              <a:t>Yellow &amp;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600" b="1">
                <a:solidFill>
                  <a:srgbClr val="FFFFFF"/>
                </a:solidFill>
                <a:latin typeface="Comic Sans MS" pitchFamily="66" charset="0"/>
              </a:rPr>
              <a:t>Yangtze 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600" b="1">
                <a:solidFill>
                  <a:srgbClr val="FFFFFF"/>
                </a:solidFill>
                <a:latin typeface="Comic Sans MS" pitchFamily="66" charset="0"/>
              </a:rPr>
              <a:t>China</a:t>
            </a:r>
          </a:p>
        </p:txBody>
      </p:sp>
      <p:sp>
        <p:nvSpPr>
          <p:cNvPr id="15384" name="Oval 29"/>
          <p:cNvSpPr>
            <a:spLocks noChangeArrowheads="1"/>
          </p:cNvSpPr>
          <p:nvPr/>
        </p:nvSpPr>
        <p:spPr bwMode="auto">
          <a:xfrm>
            <a:off x="8101013" y="2357438"/>
            <a:ext cx="73025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385" name="Text Box 30"/>
          <p:cNvSpPr txBox="1">
            <a:spLocks noChangeArrowheads="1"/>
          </p:cNvSpPr>
          <p:nvPr/>
        </p:nvSpPr>
        <p:spPr bwMode="auto">
          <a:xfrm>
            <a:off x="357188" y="6419850"/>
            <a:ext cx="8461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b="1" dirty="0">
                <a:solidFill>
                  <a:srgbClr val="C00000"/>
                </a:solidFill>
                <a:latin typeface="Arial" pitchFamily="34" charset="0"/>
              </a:rPr>
              <a:t>UNESCO-IHE/WWF/Rhodes Environmental Flows Training/Research projects </a:t>
            </a:r>
            <a:r>
              <a:rPr lang="en-US" altLang="en-US" sz="1600" b="1" dirty="0" smtClean="0">
                <a:solidFill>
                  <a:srgbClr val="C00000"/>
                </a:solidFill>
                <a:latin typeface="Arial" pitchFamily="34" charset="0"/>
              </a:rPr>
              <a:t>2005/14</a:t>
            </a:r>
            <a:endParaRPr lang="en-US" altLang="en-US" sz="1600" b="1" dirty="0">
              <a:solidFill>
                <a:srgbClr val="C00000"/>
              </a:solidFill>
              <a:latin typeface="Arial" pitchFamily="34" charset="0"/>
            </a:endParaRPr>
          </a:p>
        </p:txBody>
      </p:sp>
      <p:grpSp>
        <p:nvGrpSpPr>
          <p:cNvPr id="15386" name="Group 31"/>
          <p:cNvGrpSpPr>
            <a:grpSpLocks/>
          </p:cNvGrpSpPr>
          <p:nvPr/>
        </p:nvGrpSpPr>
        <p:grpSpPr bwMode="auto">
          <a:xfrm>
            <a:off x="1403367" y="3284559"/>
            <a:ext cx="647705" cy="1016007"/>
            <a:chOff x="1435" y="1933"/>
            <a:chExt cx="408" cy="640"/>
          </a:xfrm>
        </p:grpSpPr>
        <p:sp>
          <p:nvSpPr>
            <p:cNvPr id="15396" name="Text Box 32"/>
            <p:cNvSpPr txBox="1">
              <a:spLocks noChangeArrowheads="1"/>
            </p:cNvSpPr>
            <p:nvPr/>
          </p:nvSpPr>
          <p:spPr bwMode="auto">
            <a:xfrm>
              <a:off x="1435" y="1933"/>
              <a:ext cx="396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 b="1">
                <a:latin typeface="Comic Sans MS" pitchFamily="66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NL" altLang="en-US" sz="1600" b="1">
                  <a:solidFill>
                    <a:srgbClr val="FFFFFF"/>
                  </a:solidFill>
                  <a:latin typeface="Comic Sans MS" pitchFamily="66" charset="0"/>
                </a:rPr>
                <a:t>Lima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NL" altLang="en-US" sz="1600" b="1">
                  <a:solidFill>
                    <a:srgbClr val="FFFFFF"/>
                  </a:solidFill>
                  <a:latin typeface="Comic Sans MS" pitchFamily="66" charset="0"/>
                </a:rPr>
                <a:t>Peru</a:t>
              </a:r>
            </a:p>
          </p:txBody>
        </p:sp>
        <p:sp>
          <p:nvSpPr>
            <p:cNvPr id="15397" name="Oval 33"/>
            <p:cNvSpPr>
              <a:spLocks noChangeArrowheads="1"/>
            </p:cNvSpPr>
            <p:nvPr/>
          </p:nvSpPr>
          <p:spPr bwMode="auto">
            <a:xfrm>
              <a:off x="1798" y="2251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</p:grpSp>
      <p:sp>
        <p:nvSpPr>
          <p:cNvPr id="15387" name="Oval 29"/>
          <p:cNvSpPr>
            <a:spLocks noChangeArrowheads="1"/>
          </p:cNvSpPr>
          <p:nvPr/>
        </p:nvSpPr>
        <p:spPr bwMode="auto">
          <a:xfrm flipH="1" flipV="1">
            <a:off x="8101013" y="1916113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388" name="Oval 12"/>
          <p:cNvSpPr>
            <a:spLocks noChangeArrowheads="1"/>
          </p:cNvSpPr>
          <p:nvPr/>
        </p:nvSpPr>
        <p:spPr bwMode="auto">
          <a:xfrm>
            <a:off x="5654675" y="3703638"/>
            <a:ext cx="73025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5389" name="Group 2"/>
          <p:cNvGrpSpPr>
            <a:grpSpLocks/>
          </p:cNvGrpSpPr>
          <p:nvPr/>
        </p:nvGrpSpPr>
        <p:grpSpPr bwMode="auto">
          <a:xfrm>
            <a:off x="5805488" y="3214689"/>
            <a:ext cx="1279525" cy="819149"/>
            <a:chOff x="5805488" y="3214676"/>
            <a:chExt cx="1279525" cy="819289"/>
          </a:xfrm>
        </p:grpSpPr>
        <p:sp>
          <p:nvSpPr>
            <p:cNvPr id="15394" name="Text Box 19"/>
            <p:cNvSpPr txBox="1">
              <a:spLocks noChangeArrowheads="1"/>
            </p:cNvSpPr>
            <p:nvPr/>
          </p:nvSpPr>
          <p:spPr bwMode="auto">
            <a:xfrm>
              <a:off x="5805488" y="3214676"/>
              <a:ext cx="12795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FFFF"/>
                  </a:solidFill>
                  <a:latin typeface="Comic Sans MS" pitchFamily="66" charset="0"/>
                </a:rPr>
                <a:t>Wami/Ruvu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en-US" sz="1600" b="1">
                  <a:solidFill>
                    <a:srgbClr val="FFFFFF"/>
                  </a:solidFill>
                  <a:latin typeface="Comic Sans MS" pitchFamily="66" charset="0"/>
                </a:rPr>
                <a:t>&amp;</a:t>
              </a:r>
            </a:p>
          </p:txBody>
        </p:sp>
        <p:sp>
          <p:nvSpPr>
            <p:cNvPr id="15395" name="Text Box 19"/>
            <p:cNvSpPr txBox="1">
              <a:spLocks noChangeArrowheads="1"/>
            </p:cNvSpPr>
            <p:nvPr/>
          </p:nvSpPr>
          <p:spPr bwMode="auto">
            <a:xfrm>
              <a:off x="5985575" y="3449190"/>
              <a:ext cx="106631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ZA" altLang="en-US" sz="1600" b="1">
                  <a:solidFill>
                    <a:srgbClr val="FFFFFF"/>
                  </a:solidFill>
                  <a:latin typeface="Comic Sans MS" pitchFamily="66" charset="0"/>
                </a:rPr>
                <a:t>Rufiji R</a:t>
              </a:r>
              <a:endParaRPr lang="en-US" altLang="en-US" sz="1600" b="1">
                <a:solidFill>
                  <a:srgbClr val="FFFFFF"/>
                </a:solidFill>
                <a:latin typeface="Comic Sans MS" pitchFamily="66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FFFF"/>
                  </a:solidFill>
                  <a:latin typeface="Comic Sans MS" pitchFamily="66" charset="0"/>
                </a:rPr>
                <a:t>Tanzania</a:t>
              </a:r>
              <a:endParaRPr lang="nl-NL" altLang="en-US" sz="1600" b="1">
                <a:solidFill>
                  <a:srgbClr val="FFFFFF"/>
                </a:solidFill>
                <a:latin typeface="Comic Sans MS" pitchFamily="66" charset="0"/>
              </a:endParaRPr>
            </a:p>
          </p:txBody>
        </p:sp>
      </p:grpSp>
      <p:sp>
        <p:nvSpPr>
          <p:cNvPr id="15390" name="Oval 29"/>
          <p:cNvSpPr>
            <a:spLocks noChangeArrowheads="1"/>
          </p:cNvSpPr>
          <p:nvPr/>
        </p:nvSpPr>
        <p:spPr bwMode="auto">
          <a:xfrm flipH="1" flipV="1">
            <a:off x="7910513" y="1487488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391" name="Text Box 28"/>
          <p:cNvSpPr txBox="1">
            <a:spLocks noChangeArrowheads="1"/>
          </p:cNvSpPr>
          <p:nvPr/>
        </p:nvSpPr>
        <p:spPr bwMode="auto">
          <a:xfrm>
            <a:off x="7985125" y="1120775"/>
            <a:ext cx="1404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600" b="1">
                <a:solidFill>
                  <a:srgbClr val="FFFFFF"/>
                </a:solidFill>
                <a:latin typeface="Comic Sans MS" pitchFamily="66" charset="0"/>
              </a:rPr>
              <a:t>Orkhon 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600" b="1">
                <a:solidFill>
                  <a:srgbClr val="FFFFFF"/>
                </a:solidFill>
                <a:latin typeface="Comic Sans MS" pitchFamily="66" charset="0"/>
              </a:rPr>
              <a:t>Mongolia</a:t>
            </a:r>
          </a:p>
        </p:txBody>
      </p:sp>
      <p:sp>
        <p:nvSpPr>
          <p:cNvPr id="15392" name="Oval 7"/>
          <p:cNvSpPr>
            <a:spLocks noChangeArrowheads="1"/>
          </p:cNvSpPr>
          <p:nvPr/>
        </p:nvSpPr>
        <p:spPr bwMode="auto">
          <a:xfrm>
            <a:off x="6978650" y="2501900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393" name="Oval 7"/>
          <p:cNvSpPr>
            <a:spLocks noChangeArrowheads="1"/>
          </p:cNvSpPr>
          <p:nvPr/>
        </p:nvSpPr>
        <p:spPr bwMode="auto">
          <a:xfrm>
            <a:off x="7078663" y="2322513"/>
            <a:ext cx="73025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2" name="Oval 10"/>
          <p:cNvSpPr>
            <a:spLocks noChangeArrowheads="1"/>
          </p:cNvSpPr>
          <p:nvPr/>
        </p:nvSpPr>
        <p:spPr bwMode="auto">
          <a:xfrm>
            <a:off x="5268912" y="4627562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3855857" y="4496591"/>
            <a:ext cx="14782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1600" b="1" dirty="0" smtClean="0">
                <a:solidFill>
                  <a:srgbClr val="FFFFFF"/>
                </a:solidFill>
                <a:latin typeface="Comic Sans MS" pitchFamily="66" charset="0"/>
              </a:rPr>
              <a:t>South Africa</a:t>
            </a:r>
            <a:endParaRPr lang="nl-NL" altLang="en-US" sz="1600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5" name="Oval 5"/>
          <p:cNvSpPr>
            <a:spLocks noChangeArrowheads="1"/>
          </p:cNvSpPr>
          <p:nvPr/>
        </p:nvSpPr>
        <p:spPr bwMode="auto">
          <a:xfrm>
            <a:off x="5208588" y="1852613"/>
            <a:ext cx="73025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6" name="Oval 5"/>
          <p:cNvSpPr>
            <a:spLocks noChangeArrowheads="1"/>
          </p:cNvSpPr>
          <p:nvPr/>
        </p:nvSpPr>
        <p:spPr bwMode="auto">
          <a:xfrm>
            <a:off x="4410868" y="1412875"/>
            <a:ext cx="73025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7" name="Text Box 14"/>
          <p:cNvSpPr txBox="1">
            <a:spLocks noChangeArrowheads="1"/>
          </p:cNvSpPr>
          <p:nvPr/>
        </p:nvSpPr>
        <p:spPr bwMode="auto">
          <a:xfrm>
            <a:off x="3470683" y="939225"/>
            <a:ext cx="9701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en-US" sz="1600" b="1" dirty="0" smtClean="0">
                <a:solidFill>
                  <a:srgbClr val="FFFFFF"/>
                </a:solidFill>
                <a:latin typeface="Comic Sans MS" pitchFamily="66" charset="0"/>
              </a:rPr>
              <a:t>United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en-US" sz="1600" b="1" dirty="0" smtClean="0">
                <a:solidFill>
                  <a:srgbClr val="FFFFFF"/>
                </a:solidFill>
                <a:latin typeface="Comic Sans MS" pitchFamily="66" charset="0"/>
              </a:rPr>
              <a:t>Kingdom</a:t>
            </a:r>
            <a:endParaRPr lang="nl-NL" altLang="en-US" sz="1600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8" name="Text Box 14"/>
          <p:cNvSpPr txBox="1">
            <a:spLocks noChangeArrowheads="1"/>
          </p:cNvSpPr>
          <p:nvPr/>
        </p:nvSpPr>
        <p:spPr bwMode="auto">
          <a:xfrm>
            <a:off x="4596589" y="1148143"/>
            <a:ext cx="8047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en-US" sz="1600" b="1" dirty="0" smtClean="0">
                <a:solidFill>
                  <a:srgbClr val="FFFFFF"/>
                </a:solidFill>
                <a:latin typeface="Comic Sans MS" pitchFamily="66" charset="0"/>
              </a:rPr>
              <a:t>Delft</a:t>
            </a:r>
            <a:endParaRPr lang="nl-NL" altLang="en-US" sz="1600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9" name="Oval 5"/>
          <p:cNvSpPr>
            <a:spLocks noChangeArrowheads="1"/>
          </p:cNvSpPr>
          <p:nvPr/>
        </p:nvSpPr>
        <p:spPr bwMode="auto">
          <a:xfrm>
            <a:off x="1581946" y="1712123"/>
            <a:ext cx="73025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0" name="Text Box 14"/>
          <p:cNvSpPr txBox="1">
            <a:spLocks noChangeArrowheads="1"/>
          </p:cNvSpPr>
          <p:nvPr/>
        </p:nvSpPr>
        <p:spPr bwMode="auto">
          <a:xfrm>
            <a:off x="1084943" y="1409287"/>
            <a:ext cx="11400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en-US" sz="1600" b="1" dirty="0" smtClean="0">
                <a:solidFill>
                  <a:srgbClr val="FFFFFF"/>
                </a:solidFill>
                <a:latin typeface="Comic Sans MS" pitchFamily="66" charset="0"/>
              </a:rPr>
              <a:t>Wisconsin</a:t>
            </a:r>
            <a:endParaRPr lang="nl-NL" altLang="en-US" sz="1600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1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620688"/>
            <a:ext cx="87129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 the past 20 years, environmental </a:t>
            </a:r>
            <a:r>
              <a:rPr lang="en-US" sz="2400" dirty="0"/>
              <a:t>flows have </a:t>
            </a:r>
            <a:r>
              <a:rPr lang="en-US" sz="2400" dirty="0" smtClean="0"/>
              <a:t>become </a:t>
            </a:r>
            <a:r>
              <a:rPr lang="en-US" sz="2400" dirty="0"/>
              <a:t>a standard part of developing water resource policy world-wide. 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Le </a:t>
            </a:r>
            <a:r>
              <a:rPr lang="en-US" sz="2400" dirty="0" err="1"/>
              <a:t>Quesne</a:t>
            </a:r>
            <a:r>
              <a:rPr lang="en-US" sz="2400" dirty="0"/>
              <a:t> </a:t>
            </a:r>
            <a:r>
              <a:rPr lang="en-US" sz="2400" i="1" dirty="0"/>
              <a:t>et al</a:t>
            </a:r>
            <a:r>
              <a:rPr lang="en-US" sz="2400" dirty="0"/>
              <a:t> (2010) list policy and legislation developments which include a requirement for environmental flows </a:t>
            </a:r>
            <a:r>
              <a:rPr lang="en-US" sz="2400" dirty="0" smtClean="0"/>
              <a:t>in:</a:t>
            </a:r>
          </a:p>
          <a:p>
            <a:pPr lvl="2"/>
            <a:r>
              <a:rPr lang="en-US" sz="2400" dirty="0" smtClean="0"/>
              <a:t> </a:t>
            </a:r>
            <a:r>
              <a:rPr lang="en-US" sz="2400" dirty="0"/>
              <a:t>Japan, China, Pakistan, India, countries of the Mekong basin, Australia, New Zealand, South Africa, Kenya, Tanzania, many US states, Mexico, Chile, Ecuador, Columbia, Costa Rica, </a:t>
            </a:r>
            <a:r>
              <a:rPr lang="en-US" sz="2400" dirty="0" err="1"/>
              <a:t>Peurto</a:t>
            </a:r>
            <a:r>
              <a:rPr lang="en-US" sz="2400" dirty="0"/>
              <a:t> Rica, Brazil, and EU countries. </a:t>
            </a:r>
            <a:endParaRPr lang="en-US" sz="2400" dirty="0" smtClean="0"/>
          </a:p>
          <a:p>
            <a:pPr lvl="2"/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They </a:t>
            </a:r>
            <a:r>
              <a:rPr lang="en-US" sz="2400" dirty="0"/>
              <a:t>are "aware of no major nation in which environmental flows are not now being discussed and/or incorporated into high-level water policy decision-making". </a:t>
            </a:r>
          </a:p>
        </p:txBody>
      </p:sp>
      <p:sp>
        <p:nvSpPr>
          <p:cNvPr id="3" name="Rectangle 2"/>
          <p:cNvSpPr/>
          <p:nvPr/>
        </p:nvSpPr>
        <p:spPr>
          <a:xfrm>
            <a:off x="323528" y="5661248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Le </a:t>
            </a:r>
            <a:r>
              <a:rPr lang="en-US" dirty="0" err="1"/>
              <a:t>Quesne</a:t>
            </a:r>
            <a:r>
              <a:rPr lang="en-US" dirty="0"/>
              <a:t> T, </a:t>
            </a:r>
            <a:r>
              <a:rPr lang="en-US" dirty="0" err="1"/>
              <a:t>Kendy</a:t>
            </a:r>
            <a:r>
              <a:rPr lang="en-US" dirty="0"/>
              <a:t> E and Weston D (</a:t>
            </a:r>
            <a:r>
              <a:rPr lang="en-US" dirty="0" smtClean="0"/>
              <a:t>2010)</a:t>
            </a:r>
          </a:p>
          <a:p>
            <a:r>
              <a:rPr lang="en-US" dirty="0" smtClean="0"/>
              <a:t>The </a:t>
            </a:r>
            <a:r>
              <a:rPr lang="en-US" dirty="0"/>
              <a:t>implementation challenge: Taking stock of government policies to protect and restore environmental </a:t>
            </a:r>
            <a:r>
              <a:rPr lang="en-US" dirty="0" smtClean="0"/>
              <a:t>flows. Published </a:t>
            </a:r>
            <a:r>
              <a:rPr lang="en-US" dirty="0"/>
              <a:t>by WWF and the Nature Conservancy. 67 Pages.</a:t>
            </a:r>
          </a:p>
        </p:txBody>
      </p:sp>
    </p:spTree>
    <p:extLst>
      <p:ext uri="{BB962C8B-B14F-4D97-AF65-F5344CB8AC3E}">
        <p14:creationId xmlns:p14="http://schemas.microsoft.com/office/powerpoint/2010/main" val="122163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IMG_716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5148263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UG_Study_area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0"/>
            <a:ext cx="5295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6372225" y="4437063"/>
            <a:ext cx="1655763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FF0000"/>
                </a:solidFill>
                <a:latin typeface="Arial" pitchFamily="34" charset="0"/>
              </a:rPr>
              <a:t>EF 3 Kachla Bridge</a:t>
            </a:r>
          </a:p>
        </p:txBody>
      </p:sp>
      <p:sp>
        <p:nvSpPr>
          <p:cNvPr id="19461" name="Text Box 11"/>
          <p:cNvSpPr txBox="1">
            <a:spLocks noChangeArrowheads="1"/>
          </p:cNvSpPr>
          <p:nvPr/>
        </p:nvSpPr>
        <p:spPr bwMode="auto">
          <a:xfrm>
            <a:off x="-612775" y="692150"/>
            <a:ext cx="49609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Upper/Middle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Ganga River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India </a:t>
            </a:r>
            <a:endParaRPr lang="en-GB" altLang="en-US" b="1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5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ject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 b="-249"/>
          <a:stretch>
            <a:fillRect/>
          </a:stretch>
        </p:blipFill>
        <p:spPr bwMode="auto">
          <a:xfrm>
            <a:off x="-33923" y="-243408"/>
            <a:ext cx="11772901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5603672"/>
            <a:ext cx="889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/>
              <a:t>LOKGARIWAR C., CHOPRA R., SMAKHTIN V.,  BHARATI L. &amp;  O’KEEFFE J. (2013)</a:t>
            </a:r>
            <a:endParaRPr lang="en-US" dirty="0"/>
          </a:p>
          <a:p>
            <a:r>
              <a:rPr lang="en-ZA" dirty="0"/>
              <a:t>Including cultural water requirements in environmental flow assessment: an example from the upper Ganga River, India. </a:t>
            </a:r>
            <a:r>
              <a:rPr lang="en-ZA" i="1" dirty="0"/>
              <a:t>Water International. Published online 7th December, 2013. DOI:10.1080/02508060.2013.863684.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10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1"/>
          <p:cNvSpPr txBox="1">
            <a:spLocks noChangeArrowheads="1"/>
          </p:cNvSpPr>
          <p:nvPr/>
        </p:nvSpPr>
        <p:spPr bwMode="auto">
          <a:xfrm>
            <a:off x="-10680" y="508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558ED5"/>
                </a:solidFill>
              </a:rPr>
              <a:t>Flow Requirements at Kachla Ghat Cross section, Ganga River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229541565"/>
              </p:ext>
            </p:extLst>
          </p:nvPr>
        </p:nvGraphicFramePr>
        <p:xfrm>
          <a:off x="0" y="757238"/>
          <a:ext cx="9144000" cy="5732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1509" name="Group 20"/>
          <p:cNvGrpSpPr>
            <a:grpSpLocks/>
          </p:cNvGrpSpPr>
          <p:nvPr/>
        </p:nvGrpSpPr>
        <p:grpSpPr bwMode="auto">
          <a:xfrm>
            <a:off x="4487044" y="4453254"/>
            <a:ext cx="4225155" cy="1445433"/>
            <a:chOff x="1377258" y="2224744"/>
            <a:chExt cx="5154688" cy="2184584"/>
          </a:xfrm>
        </p:grpSpPr>
        <p:pic>
          <p:nvPicPr>
            <p:cNvPr id="21526" name="Picture 21" descr="Kachla Ghat Bathers 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4884" y="2707198"/>
              <a:ext cx="2232248" cy="170213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27" name="TextBox 1"/>
            <p:cNvSpPr txBox="1">
              <a:spLocks noChangeArrowheads="1"/>
            </p:cNvSpPr>
            <p:nvPr/>
          </p:nvSpPr>
          <p:spPr bwMode="auto">
            <a:xfrm>
              <a:off x="3856042" y="2224744"/>
              <a:ext cx="2675904" cy="576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chemeClr val="tx1"/>
                  </a:solidFill>
                </a:rPr>
                <a:t>Present dry season depth</a:t>
              </a:r>
            </a:p>
          </p:txBody>
        </p:sp>
        <p:sp>
          <p:nvSpPr>
            <p:cNvPr id="24" name="Freeform 23"/>
            <p:cNvSpPr/>
            <p:nvPr/>
          </p:nvSpPr>
          <p:spPr>
            <a:xfrm>
              <a:off x="1376320" y="2917663"/>
              <a:ext cx="2537142" cy="667005"/>
            </a:xfrm>
            <a:custGeom>
              <a:avLst/>
              <a:gdLst>
                <a:gd name="connsiteX0" fmla="*/ 2395471 w 2395471"/>
                <a:gd name="connsiteY0" fmla="*/ 231820 h 463640"/>
                <a:gd name="connsiteX1" fmla="*/ 1352282 w 2395471"/>
                <a:gd name="connsiteY1" fmla="*/ 425003 h 463640"/>
                <a:gd name="connsiteX2" fmla="*/ 0 w 2395471"/>
                <a:gd name="connsiteY2" fmla="*/ 0 h 46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95471" h="463640">
                  <a:moveTo>
                    <a:pt x="2395471" y="231820"/>
                  </a:moveTo>
                  <a:cubicBezTo>
                    <a:pt x="2073499" y="347730"/>
                    <a:pt x="1751527" y="463640"/>
                    <a:pt x="1352282" y="425003"/>
                  </a:cubicBezTo>
                  <a:cubicBezTo>
                    <a:pt x="953037" y="386366"/>
                    <a:pt x="476518" y="193183"/>
                    <a:pt x="0" y="0"/>
                  </a:cubicBezTo>
                </a:path>
              </a:pathLst>
            </a:custGeom>
            <a:ln w="41275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</p:grpSp>
      <p:grpSp>
        <p:nvGrpSpPr>
          <p:cNvPr id="21511" name="Group 8"/>
          <p:cNvGrpSpPr>
            <a:grpSpLocks/>
          </p:cNvGrpSpPr>
          <p:nvPr/>
        </p:nvGrpSpPr>
        <p:grpSpPr bwMode="auto">
          <a:xfrm>
            <a:off x="620302" y="2950817"/>
            <a:ext cx="3553960" cy="2561948"/>
            <a:chOff x="620302" y="3318627"/>
            <a:chExt cx="3553960" cy="2562303"/>
          </a:xfrm>
        </p:grpSpPr>
        <p:grpSp>
          <p:nvGrpSpPr>
            <p:cNvPr id="21514" name="Group 6"/>
            <p:cNvGrpSpPr>
              <a:grpSpLocks/>
            </p:cNvGrpSpPr>
            <p:nvPr/>
          </p:nvGrpSpPr>
          <p:grpSpPr bwMode="auto">
            <a:xfrm>
              <a:off x="620302" y="3704327"/>
              <a:ext cx="3040869" cy="2176603"/>
              <a:chOff x="607891" y="3506673"/>
              <a:chExt cx="3364366" cy="2248723"/>
            </a:xfrm>
          </p:grpSpPr>
          <p:sp>
            <p:nvSpPr>
              <p:cNvPr id="30" name="Freeform 29"/>
              <p:cNvSpPr/>
              <p:nvPr/>
            </p:nvSpPr>
            <p:spPr>
              <a:xfrm>
                <a:off x="1890505" y="3507149"/>
                <a:ext cx="2081313" cy="943189"/>
              </a:xfrm>
              <a:custGeom>
                <a:avLst/>
                <a:gdLst>
                  <a:gd name="connsiteX0" fmla="*/ 0 w 1835240"/>
                  <a:gd name="connsiteY0" fmla="*/ 708338 h 708338"/>
                  <a:gd name="connsiteX1" fmla="*/ 257577 w 1835240"/>
                  <a:gd name="connsiteY1" fmla="*/ 360608 h 708338"/>
                  <a:gd name="connsiteX2" fmla="*/ 1416676 w 1835240"/>
                  <a:gd name="connsiteY2" fmla="*/ 90152 h 708338"/>
                  <a:gd name="connsiteX3" fmla="*/ 1777285 w 1835240"/>
                  <a:gd name="connsiteY3" fmla="*/ 12879 h 708338"/>
                  <a:gd name="connsiteX4" fmla="*/ 1764406 w 1835240"/>
                  <a:gd name="connsiteY4" fmla="*/ 12879 h 708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5240" h="708338">
                    <a:moveTo>
                      <a:pt x="0" y="708338"/>
                    </a:moveTo>
                    <a:cubicBezTo>
                      <a:pt x="10732" y="585988"/>
                      <a:pt x="21464" y="463639"/>
                      <a:pt x="257577" y="360608"/>
                    </a:cubicBezTo>
                    <a:cubicBezTo>
                      <a:pt x="493690" y="257577"/>
                      <a:pt x="1163391" y="148107"/>
                      <a:pt x="1416676" y="90152"/>
                    </a:cubicBezTo>
                    <a:cubicBezTo>
                      <a:pt x="1669961" y="32197"/>
                      <a:pt x="1719330" y="25758"/>
                      <a:pt x="1777285" y="12879"/>
                    </a:cubicBezTo>
                    <a:cubicBezTo>
                      <a:pt x="1835240" y="0"/>
                      <a:pt x="1799823" y="6439"/>
                      <a:pt x="1764406" y="12879"/>
                    </a:cubicBezTo>
                  </a:path>
                </a:pathLst>
              </a:custGeom>
              <a:ln w="41275">
                <a:solidFill>
                  <a:srgbClr val="00B05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21520" name="Group 30"/>
              <p:cNvGrpSpPr>
                <a:grpSpLocks/>
              </p:cNvGrpSpPr>
              <p:nvPr/>
            </p:nvGrpSpPr>
            <p:grpSpPr bwMode="auto">
              <a:xfrm>
                <a:off x="607891" y="4451701"/>
                <a:ext cx="2691881" cy="1303695"/>
                <a:chOff x="595012" y="3965790"/>
                <a:chExt cx="2691881" cy="1303695"/>
              </a:xfrm>
            </p:grpSpPr>
            <p:pic>
              <p:nvPicPr>
                <p:cNvPr id="21521" name="Picture 1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5576" y="4007378"/>
                  <a:ext cx="2363385" cy="1181692"/>
                </a:xfrm>
                <a:prstGeom prst="rect">
                  <a:avLst/>
                </a:prstGeom>
                <a:noFill/>
                <a:ln w="38100">
                  <a:solidFill>
                    <a:srgbClr val="00B05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522" name="TextBox 32"/>
                <p:cNvSpPr txBox="1">
                  <a:spLocks noChangeArrowheads="1"/>
                </p:cNvSpPr>
                <p:nvPr/>
              </p:nvSpPr>
              <p:spPr bwMode="auto">
                <a:xfrm>
                  <a:off x="595012" y="3965790"/>
                  <a:ext cx="2691881" cy="13036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bg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bg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bg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bg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bg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1" dirty="0">
                      <a:solidFill>
                        <a:srgbClr val="00B050"/>
                      </a:solidFill>
                      <a:latin typeface="Arial" pitchFamily="34" charset="0"/>
                    </a:rPr>
                    <a:t>Depth range dry season: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1" dirty="0">
                      <a:solidFill>
                        <a:srgbClr val="00B050"/>
                      </a:solidFill>
                      <a:latin typeface="Arial" pitchFamily="34" charset="0"/>
                    </a:rPr>
                    <a:t>1.4 to 3.7m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600" b="1" dirty="0">
                    <a:solidFill>
                      <a:srgbClr val="00B050"/>
                    </a:solidFill>
                    <a:latin typeface="Arial" pitchFamily="34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600" b="1" dirty="0">
                    <a:solidFill>
                      <a:srgbClr val="00B050"/>
                    </a:solidFill>
                    <a:latin typeface="Arial" pitchFamily="34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b="1" dirty="0">
                      <a:solidFill>
                        <a:srgbClr val="00B050"/>
                      </a:solidFill>
                      <a:latin typeface="Arial" pitchFamily="34" charset="0"/>
                    </a:rPr>
                    <a:t>Upstream of </a:t>
                  </a:r>
                  <a:r>
                    <a:rPr lang="en-US" altLang="en-US" sz="1600" b="1" dirty="0" err="1">
                      <a:solidFill>
                        <a:srgbClr val="00B050"/>
                      </a:solidFill>
                      <a:latin typeface="Arial" pitchFamily="34" charset="0"/>
                    </a:rPr>
                    <a:t>Narora</a:t>
                  </a:r>
                  <a:endParaRPr lang="en-US" altLang="en-US" sz="1600" b="1" dirty="0">
                    <a:solidFill>
                      <a:srgbClr val="00B050"/>
                    </a:solidFill>
                    <a:latin typeface="Arial" pitchFamily="34" charset="0"/>
                  </a:endParaRPr>
                </a:p>
              </p:txBody>
            </p:sp>
          </p:grpSp>
        </p:grpSp>
        <p:grpSp>
          <p:nvGrpSpPr>
            <p:cNvPr id="21515" name="Group 24"/>
            <p:cNvGrpSpPr>
              <a:grpSpLocks/>
            </p:cNvGrpSpPr>
            <p:nvPr/>
          </p:nvGrpSpPr>
          <p:grpSpPr bwMode="auto">
            <a:xfrm>
              <a:off x="3042458" y="3318627"/>
              <a:ext cx="1131804" cy="1368164"/>
              <a:chOff x="3300602" y="3185467"/>
              <a:chExt cx="1252209" cy="1413497"/>
            </a:xfrm>
          </p:grpSpPr>
          <p:sp>
            <p:nvSpPr>
              <p:cNvPr id="21" name="Straight Connector 20"/>
              <p:cNvSpPr/>
              <p:nvPr/>
            </p:nvSpPr>
            <p:spPr>
              <a:xfrm rot="5400000">
                <a:off x="3244693" y="3897727"/>
                <a:ext cx="1423805" cy="0"/>
              </a:xfrm>
              <a:prstGeom prst="line">
                <a:avLst/>
              </a:prstGeom>
              <a:ln w="412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Straight Connector 24"/>
              <p:cNvSpPr/>
              <p:nvPr/>
            </p:nvSpPr>
            <p:spPr>
              <a:xfrm>
                <a:off x="3317272" y="3185825"/>
                <a:ext cx="1234738" cy="0"/>
              </a:xfrm>
              <a:prstGeom prst="line">
                <a:avLst/>
              </a:prstGeom>
              <a:ln w="412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Straight Connector 28"/>
              <p:cNvSpPr/>
              <p:nvPr/>
            </p:nvSpPr>
            <p:spPr>
              <a:xfrm>
                <a:off x="3289170" y="4609629"/>
                <a:ext cx="1234738" cy="0"/>
              </a:xfrm>
              <a:prstGeom prst="line">
                <a:avLst/>
              </a:prstGeom>
              <a:ln w="412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</p:grpSp>
      </p:grpSp>
      <p:cxnSp>
        <p:nvCxnSpPr>
          <p:cNvPr id="35" name="Straight Connector 34"/>
          <p:cNvCxnSpPr/>
          <p:nvPr/>
        </p:nvCxnSpPr>
        <p:spPr bwMode="auto">
          <a:xfrm>
            <a:off x="4154488" y="4911725"/>
            <a:ext cx="2873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001112" y="1158798"/>
            <a:ext cx="2388029" cy="2732203"/>
            <a:chOff x="4001112" y="1158798"/>
            <a:chExt cx="2388029" cy="2732203"/>
          </a:xfrm>
        </p:grpSpPr>
        <p:grpSp>
          <p:nvGrpSpPr>
            <p:cNvPr id="21510" name="Group 24"/>
            <p:cNvGrpSpPr>
              <a:grpSpLocks/>
            </p:cNvGrpSpPr>
            <p:nvPr/>
          </p:nvGrpSpPr>
          <p:grpSpPr bwMode="auto">
            <a:xfrm>
              <a:off x="4284092" y="1535554"/>
              <a:ext cx="1872208" cy="2355447"/>
              <a:chOff x="4740326" y="1659739"/>
              <a:chExt cx="2097389" cy="3387102"/>
            </a:xfrm>
          </p:grpSpPr>
          <p:sp>
            <p:nvSpPr>
              <p:cNvPr id="28" name="Straight Connector 27"/>
              <p:cNvSpPr/>
              <p:nvPr/>
            </p:nvSpPr>
            <p:spPr>
              <a:xfrm>
                <a:off x="6032111" y="3079009"/>
                <a:ext cx="160059" cy="1967777"/>
              </a:xfrm>
              <a:prstGeom prst="line">
                <a:avLst/>
              </a:prstGeom>
              <a:ln w="41275">
                <a:solidFill>
                  <a:srgbClr val="CC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 rot="11629430" flipH="1">
                <a:off x="5141114" y="2857576"/>
                <a:ext cx="393035" cy="1757759"/>
              </a:xfrm>
              <a:custGeom>
                <a:avLst/>
                <a:gdLst>
                  <a:gd name="connsiteX0" fmla="*/ 1043189 w 1043189"/>
                  <a:gd name="connsiteY0" fmla="*/ 875763 h 944450"/>
                  <a:gd name="connsiteX1" fmla="*/ 309093 w 1043189"/>
                  <a:gd name="connsiteY1" fmla="*/ 798490 h 944450"/>
                  <a:gd name="connsiteX2" fmla="*/ 0 w 1043189"/>
                  <a:gd name="connsiteY2" fmla="*/ 0 h 944450"/>
                  <a:gd name="connsiteX3" fmla="*/ 0 w 1043189"/>
                  <a:gd name="connsiteY3" fmla="*/ 0 h 9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3189" h="944450">
                    <a:moveTo>
                      <a:pt x="1043189" y="875763"/>
                    </a:moveTo>
                    <a:cubicBezTo>
                      <a:pt x="763073" y="910106"/>
                      <a:pt x="482958" y="944450"/>
                      <a:pt x="309093" y="798490"/>
                    </a:cubicBezTo>
                    <a:cubicBezTo>
                      <a:pt x="135228" y="652530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ln w="41275">
                <a:solidFill>
                  <a:schemeClr val="tx2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  <p:pic>
            <p:nvPicPr>
              <p:cNvPr id="21525" name="Picture 26" descr="Sacred Bathing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0326" y="1659739"/>
                <a:ext cx="2097389" cy="1573740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513" name="TextBox 35"/>
            <p:cNvSpPr txBox="1">
              <a:spLocks noChangeArrowheads="1"/>
            </p:cNvSpPr>
            <p:nvPr/>
          </p:nvSpPr>
          <p:spPr bwMode="auto">
            <a:xfrm>
              <a:off x="4001112" y="1158798"/>
              <a:ext cx="2388029" cy="338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C00000"/>
                  </a:solidFill>
                  <a:latin typeface="Arial" pitchFamily="34" charset="0"/>
                </a:rPr>
                <a:t>Bather Requirements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693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F949A7-F77D-4B8D-A761-086DD546DDA9}" type="slidenum">
              <a:rPr lang="en-US"/>
              <a:pPr>
                <a:defRPr/>
              </a:pPr>
              <a:t>8</a:t>
            </a:fld>
            <a:endParaRPr lang="en-US"/>
          </a:p>
        </p:txBody>
      </p:sp>
      <p:pic>
        <p:nvPicPr>
          <p:cNvPr id="22531" name="Picture 7" descr="DSCN61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4310063" y="490538"/>
            <a:ext cx="3022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omic Sans MS" pitchFamily="66" charset="0"/>
                <a:cs typeface="Times New Roman" pitchFamily="18" charset="0"/>
              </a:rPr>
              <a:t>The Ganga River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>
                <a:latin typeface="Comic Sans MS" pitchFamily="66" charset="0"/>
                <a:cs typeface="Times New Roman" pitchFamily="18" charset="0"/>
              </a:rPr>
              <a:t>India</a:t>
            </a:r>
          </a:p>
        </p:txBody>
      </p:sp>
      <p:sp>
        <p:nvSpPr>
          <p:cNvPr id="222214" name="Text Box 6"/>
          <p:cNvSpPr txBox="1">
            <a:spLocks noChangeArrowheads="1"/>
          </p:cNvSpPr>
          <p:nvPr/>
        </p:nvSpPr>
        <p:spPr bwMode="auto">
          <a:xfrm rot="-1613071">
            <a:off x="395288" y="3357563"/>
            <a:ext cx="8459787" cy="701675"/>
          </a:xfrm>
          <a:prstGeom prst="rect">
            <a:avLst/>
          </a:prstGeom>
          <a:solidFill>
            <a:srgbClr val="CC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Comic Sans MS" pitchFamily="66" charset="0"/>
              </a:rPr>
              <a:t>Lesson: Social/cultural/spiritual issues are primary, but ecological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Comic Sans MS" pitchFamily="66" charset="0"/>
              </a:rPr>
              <a:t>indicators can be strongly linked</a:t>
            </a:r>
            <a:endParaRPr lang="nl-NL" altLang="en-US" sz="20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40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IMG_7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80513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11"/>
          <p:cNvSpPr txBox="1">
            <a:spLocks noChangeArrowheads="1"/>
          </p:cNvSpPr>
          <p:nvPr/>
        </p:nvSpPr>
        <p:spPr bwMode="auto">
          <a:xfrm>
            <a:off x="-468313" y="548680"/>
            <a:ext cx="6119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Sao Francisco River, </a:t>
            </a:r>
          </a:p>
          <a:p>
            <a:pPr algn="ctr" eaLnBrk="1" hangingPunct="1"/>
            <a:r>
              <a:rPr lang="en-US" altLang="en-US" sz="3600" b="1" dirty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Brazil </a:t>
            </a:r>
            <a:endParaRPr lang="en-GB" altLang="en-US" sz="3600" b="1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58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800000"/>
    </a:dk1>
    <a:lt1>
      <a:srgbClr val="FFFFFF"/>
    </a:lt1>
    <a:dk2>
      <a:srgbClr val="8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6C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JOKTemplate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1104</Words>
  <Application>Microsoft Office PowerPoint</Application>
  <PresentationFormat>On-screen Show (4:3)</PresentationFormat>
  <Paragraphs>257</Paragraphs>
  <Slides>26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Office Theme</vt:lpstr>
      <vt:lpstr>Figura</vt:lpstr>
      <vt:lpstr>CorelDRAW</vt:lpstr>
      <vt:lpstr>Bitmap Image</vt:lpstr>
      <vt:lpstr>Acrobat Document</vt:lpstr>
      <vt:lpstr>PowerPoint Presentation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Possible developments for E Flows in India</vt:lpstr>
      <vt:lpstr>Finally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Rhodes</dc:creator>
  <cp:lastModifiedBy>Rhodes</cp:lastModifiedBy>
  <cp:revision>52</cp:revision>
  <dcterms:created xsi:type="dcterms:W3CDTF">2014-09-01T09:35:19Z</dcterms:created>
  <dcterms:modified xsi:type="dcterms:W3CDTF">2015-02-05T02:30:13Z</dcterms:modified>
</cp:coreProperties>
</file>